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3"/>
  </p:notesMasterIdLst>
  <p:handoutMasterIdLst>
    <p:handoutMasterId r:id="rId54"/>
  </p:handoutMasterIdLst>
  <p:sldIdLst>
    <p:sldId id="1526" r:id="rId2"/>
    <p:sldId id="1452" r:id="rId3"/>
    <p:sldId id="1508" r:id="rId4"/>
    <p:sldId id="1453" r:id="rId5"/>
    <p:sldId id="1464" r:id="rId6"/>
    <p:sldId id="1454" r:id="rId7"/>
    <p:sldId id="1465" r:id="rId8"/>
    <p:sldId id="1455" r:id="rId9"/>
    <p:sldId id="1456" r:id="rId10"/>
    <p:sldId id="1457" r:id="rId11"/>
    <p:sldId id="1458" r:id="rId12"/>
    <p:sldId id="1466" r:id="rId13"/>
    <p:sldId id="1531" r:id="rId14"/>
    <p:sldId id="1506" r:id="rId15"/>
    <p:sldId id="1479" r:id="rId16"/>
    <p:sldId id="1480" r:id="rId17"/>
    <p:sldId id="1463" r:id="rId18"/>
    <p:sldId id="1461" r:id="rId19"/>
    <p:sldId id="1536" r:id="rId20"/>
    <p:sldId id="1469" r:id="rId21"/>
    <p:sldId id="1462" r:id="rId22"/>
    <p:sldId id="1496" r:id="rId23"/>
    <p:sldId id="1468" r:id="rId24"/>
    <p:sldId id="1497" r:id="rId25"/>
    <p:sldId id="1471" r:id="rId26"/>
    <p:sldId id="1498" r:id="rId27"/>
    <p:sldId id="1473" r:id="rId28"/>
    <p:sldId id="1505" r:id="rId29"/>
    <p:sldId id="1474" r:id="rId30"/>
    <p:sldId id="1546" r:id="rId31"/>
    <p:sldId id="1547" r:id="rId32"/>
    <p:sldId id="1484" r:id="rId33"/>
    <p:sldId id="1485" r:id="rId34"/>
    <p:sldId id="1486" r:id="rId35"/>
    <p:sldId id="1487" r:id="rId36"/>
    <p:sldId id="1488" r:id="rId37"/>
    <p:sldId id="1500" r:id="rId38"/>
    <p:sldId id="1475" r:id="rId39"/>
    <p:sldId id="1533" r:id="rId40"/>
    <p:sldId id="1548" r:id="rId41"/>
    <p:sldId id="1476" r:id="rId42"/>
    <p:sldId id="1477" r:id="rId43"/>
    <p:sldId id="1489" r:id="rId44"/>
    <p:sldId id="1478" r:id="rId45"/>
    <p:sldId id="1490" r:id="rId46"/>
    <p:sldId id="1534" r:id="rId47"/>
    <p:sldId id="1491" r:id="rId48"/>
    <p:sldId id="1532" r:id="rId49"/>
    <p:sldId id="1492" r:id="rId50"/>
    <p:sldId id="1459" r:id="rId51"/>
    <p:sldId id="152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6" autoAdjust="0"/>
    <p:restoredTop sz="83445" autoAdjust="0"/>
  </p:normalViewPr>
  <p:slideViewPr>
    <p:cSldViewPr snapToGrid="0">
      <p:cViewPr varScale="1">
        <p:scale>
          <a:sx n="100" d="100"/>
          <a:sy n="100" d="100"/>
        </p:scale>
        <p:origin x="1278" y="8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3/11/2024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cribd.com/author/275830349/Richie-Coole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Ernest_L._Marti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en.wikipedia.org/wiki/Worldwide_Church_of_God"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Ernest_L._Marti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n.wikipedia.org/wiki/Worldwide_Church_of_Go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dlikeproduction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58101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2000" b="1" dirty="0">
                <a:latin typeface="Arial" panose="020B0604020202020204" pitchFamily="34" charset="0"/>
                <a:cs typeface="Arial" panose="020B0604020202020204" pitchFamily="34" charset="0"/>
              </a:rPr>
              <a:t>Priest wiped blood from the sacrifice onto the horns of the altar.</a:t>
            </a:r>
          </a:p>
          <a:p>
            <a:pPr marL="0" indent="0" algn="l">
              <a:buNone/>
            </a:pPr>
            <a:endParaRPr lang="en-US" sz="2000" b="1" dirty="0">
              <a:latin typeface="Arial" panose="020B0604020202020204" pitchFamily="34" charset="0"/>
              <a:cs typeface="Arial" panose="020B0604020202020204" pitchFamily="34" charset="0"/>
            </a:endParaRPr>
          </a:p>
          <a:p>
            <a:pPr marL="0" indent="0" algn="l">
              <a:buNone/>
            </a:pPr>
            <a:r>
              <a:rPr lang="en-US" sz="2000" b="1" dirty="0">
                <a:latin typeface="Arial" panose="020B0604020202020204" pitchFamily="34" charset="0"/>
                <a:cs typeface="Arial" panose="020B0604020202020204" pitchFamily="34" charset="0"/>
              </a:rPr>
              <a:t>What other purpose did the horns of the altar serve?</a:t>
            </a:r>
          </a:p>
          <a:p>
            <a:pPr marL="0" indent="0" algn="l">
              <a:buNone/>
            </a:pPr>
            <a:endParaRPr lang="en-US" sz="2000" b="1" dirty="0">
              <a:latin typeface="Arial" panose="020B0604020202020204" pitchFamily="34" charset="0"/>
              <a:cs typeface="Arial" panose="020B0604020202020204" pitchFamily="34" charset="0"/>
            </a:endParaRPr>
          </a:p>
          <a:p>
            <a:pPr marL="0" indent="0" algn="l">
              <a:buNone/>
            </a:pPr>
            <a:r>
              <a:rPr lang="en-US" sz="2000" b="1" dirty="0">
                <a:latin typeface="Arial" panose="020B0604020202020204" pitchFamily="34" charset="0"/>
                <a:cs typeface="Arial" panose="020B0604020202020204" pitchFamily="34" charset="0"/>
              </a:rPr>
              <a:t>1 Kings 1 &amp; 2</a:t>
            </a:r>
          </a:p>
          <a:p>
            <a:pPr marL="0" lvl="0" indent="-182880" algn="l">
              <a:buFont typeface="Wingdings" panose="05000000000000000000" pitchFamily="2" charset="2"/>
              <a:buChar char="Ø"/>
            </a:pPr>
            <a:r>
              <a:rPr lang="en-US" sz="2000" b="1" dirty="0">
                <a:latin typeface="Arial" panose="020B0604020202020204" pitchFamily="34" charset="0"/>
                <a:cs typeface="Arial" panose="020B0604020202020204" pitchFamily="34" charset="0"/>
              </a:rPr>
              <a:t> Adonijah</a:t>
            </a:r>
          </a:p>
          <a:p>
            <a:pPr marL="0" lvl="0" indent="-182880" algn="l">
              <a:buFont typeface="Wingdings" panose="05000000000000000000" pitchFamily="2" charset="2"/>
              <a:buChar char="Ø"/>
            </a:pPr>
            <a:r>
              <a:rPr lang="en-US" sz="2000" b="1" dirty="0">
                <a:latin typeface="Arial" panose="020B0604020202020204" pitchFamily="34" charset="0"/>
                <a:cs typeface="Arial" panose="020B0604020202020204" pitchFamily="34" charset="0"/>
              </a:rPr>
              <a:t> Joab</a:t>
            </a:r>
          </a:p>
          <a:p>
            <a:pPr marL="0" lvl="0" indent="-182880" algn="l">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0" indent="0" algn="l">
              <a:buNone/>
            </a:pPr>
            <a:r>
              <a:rPr lang="en-US" sz="2000" b="1" dirty="0">
                <a:latin typeface="Arial" panose="020B0604020202020204" pitchFamily="34" charset="0"/>
                <a:cs typeface="Arial" panose="020B0604020202020204" pitchFamily="34" charset="0"/>
              </a:rPr>
              <a:t>1 Kings 1:50</a:t>
            </a:r>
          </a:p>
          <a:p>
            <a:pPr marL="0" lvl="0" indent="-182880" algn="l">
              <a:buFont typeface="Wingdings" panose="05000000000000000000" pitchFamily="2" charset="2"/>
              <a:buChar char="Ø"/>
            </a:pPr>
            <a:r>
              <a:rPr lang="en-US" sz="2000" b="1" i="0" dirty="0">
                <a:solidFill>
                  <a:srgbClr val="001320"/>
                </a:solidFill>
                <a:effectLst/>
                <a:latin typeface="Arial" panose="020B0604020202020204" pitchFamily="34" charset="0"/>
                <a:cs typeface="Arial" panose="020B0604020202020204" pitchFamily="34" charset="0"/>
              </a:rPr>
              <a:t>“And Adonijah feared because of Solomon, and arose, and went, and caught hold on the horns of the altar.”</a:t>
            </a:r>
          </a:p>
          <a:p>
            <a:pPr marL="0" lvl="0" indent="-182880" algn="l">
              <a:buFont typeface="Wingdings" panose="05000000000000000000" pitchFamily="2" charset="2"/>
              <a:buChar char="Ø"/>
            </a:pPr>
            <a:r>
              <a:rPr lang="en-US" sz="2000" b="1" i="0" dirty="0">
                <a:solidFill>
                  <a:srgbClr val="001320"/>
                </a:solidFill>
                <a:effectLst/>
                <a:latin typeface="Arial" panose="020B0604020202020204" pitchFamily="34" charset="0"/>
                <a:cs typeface="Arial" panose="020B0604020202020204" pitchFamily="34" charset="0"/>
              </a:rPr>
              <a:t>Horns of altar provided refuge for fugitives.</a:t>
            </a:r>
          </a:p>
          <a:p>
            <a:pPr marL="0" lvl="0" indent="-182880" algn="l">
              <a:buFont typeface="Wingdings" panose="05000000000000000000" pitchFamily="2" charset="2"/>
              <a:buChar char="Ø"/>
            </a:pPr>
            <a:r>
              <a:rPr lang="en-US" sz="2000" b="1" dirty="0">
                <a:latin typeface="Arial" panose="020B0604020202020204" pitchFamily="34" charset="0"/>
                <a:cs typeface="Arial" panose="020B0604020202020204" pitchFamily="34" charset="0"/>
              </a:rPr>
              <a:t>Significance of altar horns’ voice?</a:t>
            </a:r>
          </a:p>
          <a:p>
            <a:pPr marL="0" lvl="0" indent="-182880" algn="l">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0" indent="0" algn="l">
              <a:buNone/>
            </a:pPr>
            <a:r>
              <a:rPr lang="en-US" sz="2000" b="1" dirty="0">
                <a:latin typeface="Arial" panose="020B0604020202020204" pitchFamily="34" charset="0"/>
                <a:cs typeface="Arial" panose="020B0604020202020204" pitchFamily="34" charset="0"/>
              </a:rPr>
              <a:t>Even the altar horns will not save you from the judgment, punishment, and wrath of God</a:t>
            </a:r>
          </a:p>
          <a:p>
            <a:pPr marL="0" indent="0" algn="l">
              <a:buNone/>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latin typeface="Arial" panose="020B0604020202020204" pitchFamily="34" charset="0"/>
                <a:cs typeface="Arial" panose="020B0604020202020204" pitchFamily="34" charset="0"/>
              </a:rPr>
              <a:t>When opportunity to repent is passed, there is no where to run to and no where to hide.  </a:t>
            </a:r>
          </a:p>
          <a:p>
            <a:pPr marL="0" indent="0" algn="l">
              <a:buNone/>
            </a:pPr>
            <a:r>
              <a:rPr lang="en-US" sz="2000" b="1" dirty="0">
                <a:latin typeface="Arial" panose="020B0604020202020204" pitchFamily="34" charset="0"/>
                <a:cs typeface="Arial" panose="020B0604020202020204" pitchFamily="34" charset="0"/>
              </a:rPr>
              <a:t> </a:t>
            </a:r>
          </a:p>
          <a:p>
            <a:pPr marL="0" indent="0" algn="l">
              <a:buNone/>
            </a:pPr>
            <a:r>
              <a:rPr lang="en-US" sz="2000" b="1" dirty="0">
                <a:latin typeface="Arial" panose="020B0604020202020204" pitchFamily="34" charset="0"/>
                <a:cs typeface="Arial" panose="020B0604020202020204" pitchFamily="34" charset="0"/>
              </a:rPr>
              <a:t>In Chapter 6, evil even wanted the mountains to fall upon them to hide them from the wrath of God . . . to no avail.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260954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Priest wiped blood from the sacrifice onto the horns of the altar.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Kings 1:49-50</a:t>
            </a:r>
          </a:p>
          <a:p>
            <a:pPr algn="just"/>
            <a:r>
              <a:rPr lang="en-US" b="1" i="0" u="none" strike="noStrike" dirty="0">
                <a:solidFill>
                  <a:srgbClr val="008AE6"/>
                </a:solidFill>
                <a:effectLst/>
                <a:latin typeface="Arial" panose="020B0604020202020204" pitchFamily="34" charset="0"/>
                <a:cs typeface="Arial" panose="020B0604020202020204" pitchFamily="34" charset="0"/>
              </a:rPr>
              <a:t>49 - </a:t>
            </a:r>
            <a:r>
              <a:rPr lang="en-US" b="1" i="0" dirty="0">
                <a:solidFill>
                  <a:srgbClr val="001320"/>
                </a:solidFill>
                <a:effectLst/>
                <a:latin typeface="Arial" panose="020B0604020202020204" pitchFamily="34" charset="0"/>
                <a:cs typeface="Arial" panose="020B0604020202020204" pitchFamily="34" charset="0"/>
              </a:rPr>
              <a:t>At this, all the guests of Adonijah arose in terror and scattered.</a:t>
            </a:r>
            <a:endParaRPr lang="en-US" b="1" i="0" u="none" strike="noStrike" dirty="0">
              <a:solidFill>
                <a:srgbClr val="008AE6"/>
              </a:solidFill>
              <a:effectLst/>
              <a:latin typeface="Arial" panose="020B0604020202020204" pitchFamily="34" charset="0"/>
              <a:cs typeface="Arial" panose="020B0604020202020204" pitchFamily="34" charset="0"/>
            </a:endParaRPr>
          </a:p>
          <a:p>
            <a:pPr algn="just"/>
            <a:r>
              <a:rPr lang="en-US" b="1" i="0" u="none" strike="noStrike" dirty="0">
                <a:solidFill>
                  <a:srgbClr val="008AE6"/>
                </a:solidFill>
                <a:effectLst/>
                <a:latin typeface="Arial" panose="020B0604020202020204" pitchFamily="34" charset="0"/>
                <a:cs typeface="Arial" panose="020B0604020202020204" pitchFamily="34" charset="0"/>
              </a:rPr>
              <a:t>50 - </a:t>
            </a:r>
            <a:r>
              <a:rPr lang="en-US" b="1" i="0" dirty="0">
                <a:solidFill>
                  <a:srgbClr val="001320"/>
                </a:solidFill>
                <a:effectLst/>
                <a:latin typeface="Arial" panose="020B0604020202020204" pitchFamily="34" charset="0"/>
                <a:cs typeface="Arial" panose="020B0604020202020204" pitchFamily="34" charset="0"/>
              </a:rPr>
              <a:t>But Adonijah, in fear of Solomon, got up and went to take hold of the horns of the altar.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Kings 2:28</a:t>
            </a:r>
          </a:p>
          <a:p>
            <a:pPr algn="just"/>
            <a:r>
              <a:rPr lang="en-US" b="1" i="0" u="none" strike="noStrike" dirty="0">
                <a:solidFill>
                  <a:srgbClr val="008AE6"/>
                </a:solidFill>
                <a:effectLst/>
                <a:latin typeface="Arial" panose="020B0604020202020204" pitchFamily="34" charset="0"/>
                <a:cs typeface="Arial" panose="020B0604020202020204" pitchFamily="34" charset="0"/>
              </a:rPr>
              <a:t>28 - </a:t>
            </a:r>
            <a:r>
              <a:rPr lang="en-US" b="1" i="0" dirty="0">
                <a:solidFill>
                  <a:srgbClr val="001320"/>
                </a:solidFill>
                <a:effectLst/>
                <a:latin typeface="Arial" panose="020B0604020202020204" pitchFamily="34" charset="0"/>
                <a:cs typeface="Arial" panose="020B0604020202020204" pitchFamily="34" charset="0"/>
              </a:rPr>
              <a:t>When the news reached Joab, who had conspired with Adonijah but not with Absalom, he fled to the tent of the LORD and took hold of the horns of the altar.</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Even the altar horns will not save you from the judgment, punishment, and wrath of God</a:t>
            </a:r>
          </a:p>
          <a:p>
            <a:endParaRPr lang="en-US" sz="2000" b="1" dirty="0">
              <a:latin typeface="Arial" panose="020B0604020202020204" pitchFamily="34" charset="0"/>
              <a:cs typeface="Arial" panose="020B0604020202020204" pitchFamily="34" charset="0"/>
            </a:endParaRPr>
          </a:p>
          <a:p>
            <a:pPr lvl="0" defTabSz="914400">
              <a:defRPr/>
            </a:pPr>
            <a:r>
              <a:rPr lang="en-US" sz="2000" b="1" dirty="0">
                <a:latin typeface="Arial" panose="020B0604020202020204" pitchFamily="34" charset="0"/>
                <a:cs typeface="Arial" panose="020B0604020202020204" pitchFamily="34" charset="0"/>
              </a:rPr>
              <a:t>When opportunity to repent is passed, there is no where to run to and no where to hide.  </a:t>
            </a:r>
          </a:p>
          <a:p>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In Chapter 6, evil even wanted the mountains to fall upon them to hide them from the wrath of God . . . to no avail.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78817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b="1" dirty="0">
                <a:latin typeface="Arial" panose="020B0604020202020204" pitchFamily="34" charset="0"/>
                <a:cs typeface="Arial" panose="020B0604020202020204" pitchFamily="34" charset="0"/>
              </a:rPr>
              <a:t>Convince from Revelation</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Tribulation          vs Pre-M   </a:t>
            </a:r>
            <a:r>
              <a:rPr lang="en-US" sz="2000" b="1" dirty="0">
                <a:solidFill>
                  <a:srgbClr val="C00000"/>
                </a:solidFill>
                <a:latin typeface="Arial" panose="020B0604020202020204" pitchFamily="34" charset="0"/>
                <a:cs typeface="Arial" panose="020B0604020202020204" pitchFamily="34" charset="0"/>
              </a:rPr>
              <a:t>(God scrub you clean?)</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4 Horsemen        vs Pre-M   </a:t>
            </a:r>
            <a:r>
              <a:rPr lang="en-US" sz="2000" b="1" dirty="0">
                <a:solidFill>
                  <a:srgbClr val="C00000"/>
                </a:solidFill>
                <a:latin typeface="Arial" panose="020B0604020202020204" pitchFamily="34" charset="0"/>
                <a:cs typeface="Arial" panose="020B0604020202020204" pitchFamily="34" charset="0"/>
              </a:rPr>
              <a:t>(escort your soul?)</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“Anti-Christ”      vs Pre-M   </a:t>
            </a:r>
            <a:r>
              <a:rPr lang="en-US" sz="2000" b="1" dirty="0">
                <a:solidFill>
                  <a:srgbClr val="C00000"/>
                </a:solidFill>
                <a:latin typeface="Arial" panose="020B0604020202020204" pitchFamily="34" charset="0"/>
                <a:cs typeface="Arial" panose="020B0604020202020204" pitchFamily="34" charset="0"/>
              </a:rPr>
              <a:t>(prophecy?)</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Armageddon      vs Pre-M   </a:t>
            </a:r>
            <a:r>
              <a:rPr lang="en-US" sz="2000" b="1" dirty="0">
                <a:solidFill>
                  <a:srgbClr val="C00000"/>
                </a:solidFill>
                <a:latin typeface="Arial" panose="020B0604020202020204" pitchFamily="34" charset="0"/>
                <a:cs typeface="Arial" panose="020B0604020202020204" pitchFamily="34" charset="0"/>
              </a:rPr>
              <a:t>(end of world?)</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1000 Year Reign vs Pre-M   </a:t>
            </a:r>
            <a:r>
              <a:rPr lang="en-US" sz="2000" b="1" dirty="0">
                <a:solidFill>
                  <a:srgbClr val="C00000"/>
                </a:solidFill>
                <a:latin typeface="Arial" panose="020B0604020202020204" pitchFamily="34" charset="0"/>
                <a:cs typeface="Arial" panose="020B0604020202020204" pitchFamily="34" charset="0"/>
              </a:rPr>
              <a:t>(Kingdom established already?)</a:t>
            </a:r>
          </a:p>
          <a:p>
            <a:pPr marL="182880" lvl="0" indent="-182880">
              <a:buFont typeface="Arial" panose="020B0604020202020204" pitchFamily="34" charset="0"/>
              <a:buChar char="•"/>
            </a:pPr>
            <a:endParaRPr lang="en-US" sz="2000" b="1" dirty="0">
              <a:solidFill>
                <a:srgbClr val="C00000"/>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000" b="1" dirty="0">
                <a:solidFill>
                  <a:srgbClr val="C00000"/>
                </a:solidFill>
                <a:latin typeface="Arial" panose="020B0604020202020204" pitchFamily="34" charset="0"/>
                <a:cs typeface="Arial" panose="020B0604020202020204" pitchFamily="34" charset="0"/>
              </a:rPr>
              <a:t>Go on offense</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Kingdom = Church, not 1000 Year Reign</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Kingdom not of this world</a:t>
            </a:r>
          </a:p>
          <a:p>
            <a:pPr marL="182880" lvl="0" indent="-182880">
              <a:buFont typeface="Arial" panose="020B0604020202020204" pitchFamily="34" charset="0"/>
              <a:buChar char="•"/>
            </a:pPr>
            <a:r>
              <a:rPr lang="en-US" sz="2000" b="1" dirty="0">
                <a:latin typeface="Arial" panose="020B0604020202020204" pitchFamily="34" charset="0"/>
                <a:cs typeface="Arial" panose="020B0604020202020204" pitchFamily="34" charset="0"/>
              </a:rPr>
              <a:t>Doctrine of “Blood of the Lamb”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327918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62EE-9372-C09E-330D-CC70DE8D7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C07D8-7627-2836-DE96-97AD779B5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F1A5C-CDE9-0371-4F63-DDF7BBE572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BD6A75-A6EB-79F1-E8D3-C9D9FB58AEE8}"/>
              </a:ext>
            </a:extLst>
          </p:cNvPr>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282962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77033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solidFill>
                  <a:schemeClr val="tx1"/>
                </a:solidFill>
              </a:rPr>
              <a:t>What is the abyss?</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5 characteristics</a:t>
            </a:r>
          </a:p>
          <a:p>
            <a:pPr marL="182880" indent="-182880">
              <a:buFont typeface="Arial" panose="020B0604020202020204" pitchFamily="34" charset="0"/>
              <a:buChar char="•"/>
            </a:pPr>
            <a:endParaRPr lang="en-US" b="1" i="0" dirty="0">
              <a:solidFill>
                <a:schemeClr val="tx1"/>
              </a:solidFill>
              <a:effectLst/>
              <a:latin typeface="Arial" panose="020B0604020202020204" pitchFamily="34" charset="0"/>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Luke 8:30-31:  </a:t>
            </a:r>
          </a:p>
          <a:p>
            <a:pPr marL="70866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i="0" dirty="0">
                <a:solidFill>
                  <a:srgbClr val="001320"/>
                </a:solidFill>
                <a:effectLst/>
                <a:latin typeface="Arial" panose="020B0604020202020204" pitchFamily="34" charset="0"/>
                <a:cs typeface="Arial" panose="020B0604020202020204" pitchFamily="34" charset="0"/>
              </a:rPr>
              <a:t>Jesus asked him, saying, “What is your name?” And he said, “Legion,” because many demons had entered him. And they begged Him that He would not command them to go out into the abyss.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i="0" dirty="0">
              <a:solidFill>
                <a:srgbClr val="001320"/>
              </a:solidFill>
              <a:effectLst/>
              <a:latin typeface="Arial" panose="020B0604020202020204" pitchFamily="34" charset="0"/>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Rev 11:  </a:t>
            </a:r>
          </a:p>
          <a:p>
            <a:pPr marL="70866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Beast ascends from BP to make war with prophets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chemeClr val="tx1"/>
              </a:solidFill>
              <a:effectLst/>
              <a:latin typeface="Arial" panose="020B0604020202020204" pitchFamily="34" charset="0"/>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chemeClr val="tx1"/>
                </a:solidFill>
                <a:effectLst/>
                <a:latin typeface="Arial" panose="020B0604020202020204" pitchFamily="34" charset="0"/>
                <a:cs typeface="Arial" panose="020B0604020202020204" pitchFamily="34" charset="0"/>
              </a:rPr>
              <a:t>Rich Man and Lazarus</a:t>
            </a:r>
            <a:r>
              <a:rPr lang="en-US" sz="2000" b="1" dirty="0">
                <a:latin typeface="Arial" panose="020B0604020202020204" pitchFamily="34" charset="0"/>
                <a:cs typeface="Arial" panose="020B0604020202020204" pitchFamily="34" charset="0"/>
              </a:rPr>
              <a:t>:  </a:t>
            </a:r>
          </a:p>
          <a:p>
            <a:pPr marL="70866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i="0" dirty="0">
                <a:solidFill>
                  <a:srgbClr val="001320"/>
                </a:solidFill>
                <a:effectLst/>
                <a:latin typeface="Arial" panose="020B0604020202020204" pitchFamily="34" charset="0"/>
                <a:cs typeface="Arial" panose="020B0604020202020204" pitchFamily="34" charset="0"/>
              </a:rPr>
              <a:t>Abyss consistent with “Torment” in story of Rich Man and Lazarus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olidFill>
                  <a:schemeClr val="tx1"/>
                </a:solidFill>
                <a:latin typeface="Arial" panose="020B0604020202020204" pitchFamily="34" charset="0"/>
                <a:cs typeface="Arial" panose="020B0604020202020204" pitchFamily="34" charset="0"/>
              </a:rPr>
              <a:t>“Torment gives the occupants the sensation of continuously falling.”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115767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3941095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u="none" strike="noStrike" baseline="0" dirty="0">
                <a:solidFill>
                  <a:srgbClr val="000000"/>
                </a:solidFill>
                <a:latin typeface="Arial" panose="020B0604020202020204" pitchFamily="34" charset="0"/>
                <a:cs typeface="Arial" panose="020B0604020202020204" pitchFamily="34" charset="0"/>
              </a:rPr>
              <a:t>Luke 10:18 – “And He [Jesus] said unto them, I beheld Satan as lightning fall from heaven.” </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Nothing explicitly identifying the “star” as being Satan, yet</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Later, Satan called the “king and angel of the bottomless pit”.  </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Satan?  High ranking demon?  Symbolic?</a:t>
            </a:r>
          </a:p>
          <a:p>
            <a:pPr marL="708660" lvl="1" indent="-342900">
              <a:buFont typeface="Wingdings" panose="05000000000000000000" pitchFamily="2" charset="2"/>
              <a:buChar char="Ø"/>
            </a:pPr>
            <a:r>
              <a:rPr lang="en-US" b="1" dirty="0">
                <a:solidFill>
                  <a:schemeClr val="tx1"/>
                </a:solidFill>
              </a:rPr>
              <a:t>God uses evil to accomplish his objectives</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166260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339434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Wake-up call after 30 minute intermission</a:t>
            </a:r>
          </a:p>
          <a:p>
            <a:pPr marL="0" indent="0">
              <a:buFont typeface="Arial" panose="020B0604020202020204" pitchFamily="34" charset="0"/>
              <a:buNone/>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This is not the last time we see God’s judgment displayed through the altar</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Something interesting will happen with the altar in chapter 9 that takes us back to the O.T.  law</a:t>
            </a:r>
          </a:p>
          <a:p>
            <a:pPr marL="0" indent="0">
              <a:buFont typeface="Arial" panose="020B0604020202020204" pitchFamily="34" charset="0"/>
              <a:buNone/>
            </a:pP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630007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a:solidFill>
                  <a:schemeClr val="tx1"/>
                </a:solidFill>
              </a:rPr>
              <a:t>Describes </a:t>
            </a:r>
            <a:r>
              <a:rPr lang="en-US" b="1" dirty="0">
                <a:solidFill>
                  <a:schemeClr val="tx1"/>
                </a:solidFill>
              </a:rPr>
              <a:t>Satan</a:t>
            </a:r>
          </a:p>
          <a:p>
            <a:pPr marL="0" indent="0">
              <a:buFont typeface="Arial" panose="020B0604020202020204" pitchFamily="34" charset="0"/>
              <a:buNone/>
            </a:pP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174080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26</a:t>
            </a:fld>
            <a:endParaRPr lang="en-US"/>
          </a:p>
        </p:txBody>
      </p:sp>
    </p:spTree>
    <p:extLst>
      <p:ext uri="{BB962C8B-B14F-4D97-AF65-F5344CB8AC3E}">
        <p14:creationId xmlns:p14="http://schemas.microsoft.com/office/powerpoint/2010/main" val="175911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Adding to / taking from words of this prophecy</a:t>
            </a:r>
          </a:p>
          <a:p>
            <a:endParaRPr lang="en-US" b="1" dirty="0"/>
          </a:p>
          <a:p>
            <a:r>
              <a:rPr lang="en-US" b="1" dirty="0"/>
              <a:t>Lose their souls as a result</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1103255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rial" panose="020B0604020202020204" pitchFamily="34" charset="0"/>
                <a:cs typeface="Arial" panose="020B0604020202020204" pitchFamily="34" charset="0"/>
              </a:rPr>
              <a:t>Chapter 9:  Premillennialistic Interpretations</a:t>
            </a:r>
          </a:p>
          <a:p>
            <a:pPr algn="l"/>
            <a:endParaRPr lang="en-US" sz="2000" b="1" dirty="0">
              <a:solidFill>
                <a:srgbClr val="FFFF00"/>
              </a:solidFill>
              <a:latin typeface="Arial" panose="020B0604020202020204" pitchFamily="34" charset="0"/>
              <a:cs typeface="Arial" panose="020B0604020202020204" pitchFamily="34" charset="0"/>
            </a:endParaRPr>
          </a:p>
          <a:p>
            <a:pPr algn="l"/>
            <a:r>
              <a:rPr lang="en-US" sz="1400" b="1" dirty="0">
                <a:solidFill>
                  <a:srgbClr val="00B0F0"/>
                </a:solidFill>
                <a:latin typeface="Arial" panose="020B0604020202020204" pitchFamily="34" charset="0"/>
                <a:cs typeface="Arial" panose="020B0604020202020204" pitchFamily="34" charset="0"/>
              </a:rPr>
              <a:t>5 real-life examples of exploited disasters</a:t>
            </a:r>
          </a:p>
          <a:p>
            <a:pPr algn="l"/>
            <a:endParaRPr lang="en-US" dirty="0"/>
          </a:p>
          <a:p>
            <a:pPr marL="182880" indent="-182880">
              <a:buFont typeface="Arial" panose="020B0604020202020204" pitchFamily="34" charset="0"/>
              <a:buChar char="•"/>
            </a:pPr>
            <a:r>
              <a:rPr lang="en-US" b="1" dirty="0"/>
              <a:t>It means Pre-M need disasters to occur</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They get excited when one does occur</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With every disaster comes a claim that</a:t>
            </a:r>
          </a:p>
          <a:p>
            <a:pPr marL="708660" lvl="1" indent="-342900">
              <a:buFont typeface="Wingdings" panose="05000000000000000000" pitchFamily="2" charset="2"/>
              <a:buChar char="Ø"/>
            </a:pPr>
            <a:r>
              <a:rPr lang="en-US" b="1" dirty="0"/>
              <a:t>Revelation predicted it</a:t>
            </a:r>
          </a:p>
          <a:p>
            <a:pPr marL="708660" lvl="1" indent="-342900">
              <a:buFont typeface="Wingdings" panose="05000000000000000000" pitchFamily="2" charset="2"/>
              <a:buChar char="Ø"/>
            </a:pPr>
            <a:r>
              <a:rPr lang="en-US" b="1" dirty="0"/>
              <a:t>We are in the “Latter Days” or “Last Days”</a:t>
            </a:r>
          </a:p>
          <a:p>
            <a:pPr marL="891540" lvl="2" indent="-342900">
              <a:buFont typeface="Wingdings" panose="05000000000000000000" pitchFamily="2" charset="2"/>
              <a:buChar char="ü"/>
            </a:pPr>
            <a:r>
              <a:rPr lang="en-US" b="1" dirty="0"/>
              <a:t>1</a:t>
            </a:r>
            <a:r>
              <a:rPr lang="en-US" b="1" baseline="30000" dirty="0"/>
              <a:t>st</a:t>
            </a:r>
            <a:r>
              <a:rPr lang="en-US" b="1" dirty="0"/>
              <a:t> Hebrews discusses “Last Days”, but isn’t the end of the world</a:t>
            </a:r>
          </a:p>
          <a:p>
            <a:pPr marL="891540" lvl="2" indent="-342900">
              <a:buFont typeface="Wingdings" panose="05000000000000000000" pitchFamily="2" charset="2"/>
              <a:buChar char="ü"/>
            </a:pPr>
            <a:r>
              <a:rPr lang="en-US" b="1" dirty="0"/>
              <a:t>Pre-M use to mean “end of world is at hand”</a:t>
            </a:r>
          </a:p>
          <a:p>
            <a:pPr marL="708660" lvl="1" indent="-342900">
              <a:buFont typeface="Wingdings" panose="05000000000000000000" pitchFamily="2" charset="2"/>
              <a:buChar char="Ø"/>
            </a:pPr>
            <a:r>
              <a:rPr lang="en-US" b="1" dirty="0"/>
              <a:t>End of time is near</a:t>
            </a:r>
          </a:p>
          <a:p>
            <a:pPr marL="0" indent="0">
              <a:buFont typeface="Arial" panose="020B0604020202020204" pitchFamily="34" charset="0"/>
              <a:buNone/>
            </a:pPr>
            <a:endParaRPr lang="en-US" b="1" dirty="0"/>
          </a:p>
          <a:p>
            <a:pPr marL="182880" indent="-182880">
              <a:buFont typeface="Arial" panose="020B0604020202020204" pitchFamily="34" charset="0"/>
              <a:buChar char="•"/>
            </a:pPr>
            <a:r>
              <a:rPr lang="en-US" b="1" dirty="0"/>
              <a:t>“Never let a good disaster go to waste.”</a:t>
            </a:r>
          </a:p>
          <a:p>
            <a:pPr marL="182880" indent="-18288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28</a:t>
            </a:fld>
            <a:endParaRPr lang="en-US"/>
          </a:p>
        </p:txBody>
      </p:sp>
    </p:spTree>
    <p:extLst>
      <p:ext uri="{BB962C8B-B14F-4D97-AF65-F5344CB8AC3E}">
        <p14:creationId xmlns:p14="http://schemas.microsoft.com/office/powerpoint/2010/main" val="335751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a:p>
            <a:pPr algn="l"/>
            <a:r>
              <a:rPr lang="en-US" b="1" i="0" dirty="0">
                <a:solidFill>
                  <a:srgbClr val="16171B"/>
                </a:solidFill>
                <a:effectLst/>
                <a:latin typeface="Source Serif Pro" panose="020B0604020202020204" pitchFamily="18" charset="0"/>
              </a:rPr>
              <a:t>“An Asteroid, A Comet, And The Coming Apocalypse”  </a:t>
            </a:r>
            <a:r>
              <a:rPr lang="en-US" b="0" i="0" dirty="0">
                <a:solidFill>
                  <a:srgbClr val="16171B"/>
                </a:solidFill>
                <a:effectLst/>
                <a:latin typeface="Source Sans Pro" panose="020B0503030403020204" pitchFamily="34" charset="0"/>
              </a:rPr>
              <a:t>By </a:t>
            </a:r>
            <a:r>
              <a:rPr lang="en-US" b="1" i="0" u="sng" dirty="0">
                <a:solidFill>
                  <a:srgbClr val="16171B"/>
                </a:solidFill>
                <a:effectLst/>
                <a:latin typeface="var(--spl-font-family-sans-serif-primary)"/>
                <a:hlinkClick r:id="rId3"/>
              </a:rPr>
              <a:t>Richie Cooley</a:t>
            </a:r>
            <a:endParaRPr lang="en-US" b="0" i="0" dirty="0">
              <a:solidFill>
                <a:srgbClr val="16171B"/>
              </a:solidFill>
              <a:effectLst/>
              <a:latin typeface="Source Sans Pro" panose="020B0503030403020204" pitchFamily="34" charset="0"/>
            </a:endParaRPr>
          </a:p>
          <a:p>
            <a:pPr marL="342900" indent="-342900" algn="l">
              <a:buFont typeface="Arial" panose="020B0604020202020204" pitchFamily="34" charset="0"/>
              <a:buChar char="•"/>
            </a:pPr>
            <a:r>
              <a:rPr lang="en-US" b="1" i="0" dirty="0">
                <a:solidFill>
                  <a:srgbClr val="16171B"/>
                </a:solidFill>
                <a:effectLst/>
                <a:latin typeface="Arial" panose="020B0604020202020204" pitchFamily="34" charset="0"/>
                <a:cs typeface="Arial" panose="020B0604020202020204" pitchFamily="34" charset="0"/>
              </a:rPr>
              <a:t>About this book:  “Bible prophecy details a coming collision with heavenly bodies. This booklet details the startling accuracy of such forecasts.” </a:t>
            </a:r>
          </a:p>
          <a:p>
            <a:pPr marL="0" indent="0">
              <a:buFont typeface="Arial" panose="020B0604020202020204" pitchFamily="34" charset="0"/>
              <a:buNone/>
            </a:pPr>
            <a:endParaRPr lang="en-US" b="1" dirty="0"/>
          </a:p>
          <a:p>
            <a:pPr marL="342900" indent="-342900">
              <a:buFont typeface="Arial" panose="020B0604020202020204" pitchFamily="34" charset="0"/>
              <a:buChar char="•"/>
            </a:pPr>
            <a:r>
              <a:rPr lang="en-US" b="1" dirty="0"/>
              <a:t>According to Pre-M, “Wormwood” is an asteroid.</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2299053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B256-3B0C-4B14-6C8A-482952D9A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A3A4F-B63D-6AC1-C583-B70EDC049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07F8E-DAFB-BB74-F7E2-1D10A420BE2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cs typeface="Arial" panose="020B0604020202020204" pitchFamily="34" charset="0"/>
                <a:hlinkClick r:id="rId3"/>
              </a:rPr>
              <a:t>https://en.wikipedia.org/wiki/Ernest_L._Martin</a:t>
            </a:r>
            <a:endParaRPr lang="en-US" altLang="en-US" b="1" i="0" dirty="0">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i="0" dirty="0">
                <a:solidFill>
                  <a:srgbClr val="202122"/>
                </a:solidFill>
                <a:effectLst/>
                <a:latin typeface="Arial" panose="020B0604020202020204" pitchFamily="34" charset="0"/>
                <a:cs typeface="Arial" panose="020B0604020202020204" pitchFamily="34" charset="0"/>
              </a:rPr>
              <a:t>Ernest L. Martin is a meteorologist, author, and minister in the </a:t>
            </a:r>
            <a:r>
              <a:rPr lang="en-US" b="1" i="0" u="none" strike="noStrike" dirty="0">
                <a:solidFill>
                  <a:srgbClr val="3366CC"/>
                </a:solidFill>
                <a:effectLst/>
                <a:latin typeface="Arial" panose="020B0604020202020204" pitchFamily="34" charset="0"/>
                <a:cs typeface="Arial" panose="020B0604020202020204" pitchFamily="34" charset="0"/>
                <a:hlinkClick r:id="rId4" tooltip="Worldwide Church of God"/>
              </a:rPr>
              <a:t>Worldwide Church of God</a:t>
            </a:r>
            <a:r>
              <a:rPr lang="en-US" altLang="en-US" b="1" i="0" dirty="0">
                <a:solidFill>
                  <a:srgbClr val="C00000"/>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5555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55555"/>
                </a:solidFill>
                <a:effectLst/>
                <a:latin typeface="Arial" panose="020B0604020202020204" pitchFamily="34" charset="0"/>
                <a:cs typeface="Arial" panose="020B0604020202020204" pitchFamily="34" charset="0"/>
              </a:rPr>
              <a:t>In 1993, Ernest L. Martin of The Associates for Scriptural Knowledge published an article in which he described destruction of the world because of an impact with a comet, or an asteroid. He wrote:</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C00000"/>
                </a:solidFill>
                <a:effectLst/>
                <a:latin typeface="Arial" panose="020B0604020202020204" pitchFamily="34" charset="0"/>
                <a:cs typeface="Arial" panose="020B0604020202020204" pitchFamily="34" charset="0"/>
              </a:rPr>
              <a:t>Isaiah 24:1</a:t>
            </a:r>
            <a:br>
              <a:rPr lang="en-US" sz="2000" b="1" dirty="0">
                <a:solidFill>
                  <a:srgbClr val="C00000"/>
                </a:solidFill>
                <a:latin typeface="Arial" panose="020B0604020202020204" pitchFamily="34" charset="0"/>
                <a:cs typeface="Arial" panose="020B0604020202020204" pitchFamily="34" charset="0"/>
              </a:rPr>
            </a:br>
            <a:r>
              <a:rPr lang="en-US" sz="2000" b="1" i="0" dirty="0">
                <a:solidFill>
                  <a:srgbClr val="C00000"/>
                </a:solidFill>
                <a:effectLst/>
                <a:latin typeface="Arial" panose="020B0604020202020204" pitchFamily="34" charset="0"/>
                <a:cs typeface="Arial" panose="020B0604020202020204" pitchFamily="34" charset="0"/>
              </a:rPr>
              <a:t>Behold, the LORD maketh the earth empty, and maketh it waste, and </a:t>
            </a:r>
            <a:r>
              <a:rPr lang="en-US" sz="2000" b="1" i="0" dirty="0" err="1">
                <a:solidFill>
                  <a:srgbClr val="C00000"/>
                </a:solidFill>
                <a:effectLst/>
                <a:latin typeface="Arial" panose="020B0604020202020204" pitchFamily="34" charset="0"/>
                <a:cs typeface="Arial" panose="020B0604020202020204" pitchFamily="34" charset="0"/>
              </a:rPr>
              <a:t>turneth</a:t>
            </a:r>
            <a:r>
              <a:rPr lang="en-US" sz="2000" b="1" i="0" dirty="0">
                <a:solidFill>
                  <a:srgbClr val="C00000"/>
                </a:solidFill>
                <a:effectLst/>
                <a:latin typeface="Arial" panose="020B0604020202020204" pitchFamily="34" charset="0"/>
                <a:cs typeface="Arial" panose="020B0604020202020204" pitchFamily="34" charset="0"/>
              </a:rPr>
              <a:t> it upside down, and </a:t>
            </a:r>
            <a:r>
              <a:rPr lang="en-US" sz="2000" b="1" i="0" dirty="0" err="1">
                <a:solidFill>
                  <a:srgbClr val="C00000"/>
                </a:solidFill>
                <a:effectLst/>
                <a:latin typeface="Arial" panose="020B0604020202020204" pitchFamily="34" charset="0"/>
                <a:cs typeface="Arial" panose="020B0604020202020204" pitchFamily="34" charset="0"/>
              </a:rPr>
              <a:t>scattereth</a:t>
            </a:r>
            <a:r>
              <a:rPr lang="en-US" sz="2000" b="1" i="0" dirty="0">
                <a:solidFill>
                  <a:srgbClr val="C00000"/>
                </a:solidFill>
                <a:effectLst/>
                <a:latin typeface="Arial" panose="020B0604020202020204" pitchFamily="34" charset="0"/>
                <a:cs typeface="Arial" panose="020B0604020202020204" pitchFamily="34" charset="0"/>
              </a:rPr>
              <a:t> abroad the inhabitants thereof.</a:t>
            </a:r>
          </a:p>
          <a:p>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2977EC-399D-582F-25DC-D1409AD9B615}"/>
              </a:ext>
            </a:extLst>
          </p:cNvPr>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427224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0E88-7E18-B8DC-A8F1-FD5DA54CD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70B23-FE0F-1265-65C3-B00B7D8A8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415AA-9F05-215D-4632-0C4AE59344C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cs typeface="Arial" panose="020B0604020202020204" pitchFamily="34" charset="0"/>
                <a:hlinkClick r:id="rId3"/>
              </a:rPr>
              <a:t>https://en.wikipedia.org/wiki/Ernest_L._Martin</a:t>
            </a:r>
            <a:endParaRPr lang="en-US" altLang="en-US" b="1" i="0" dirty="0">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i="0" dirty="0">
                <a:solidFill>
                  <a:srgbClr val="202122"/>
                </a:solidFill>
                <a:effectLst/>
                <a:latin typeface="Arial" panose="020B0604020202020204" pitchFamily="34" charset="0"/>
                <a:cs typeface="Arial" panose="020B0604020202020204" pitchFamily="34" charset="0"/>
              </a:rPr>
              <a:t>Ernest L. Martin is a meteorologist, author, and minister in the </a:t>
            </a:r>
            <a:r>
              <a:rPr lang="en-US" b="1" i="0" u="none" strike="noStrike" dirty="0">
                <a:solidFill>
                  <a:srgbClr val="3366CC"/>
                </a:solidFill>
                <a:effectLst/>
                <a:latin typeface="Arial" panose="020B0604020202020204" pitchFamily="34" charset="0"/>
                <a:cs typeface="Arial" panose="020B0604020202020204" pitchFamily="34" charset="0"/>
                <a:hlinkClick r:id="rId4" tooltip="Worldwide Church of God"/>
              </a:rPr>
              <a:t>Worldwide Church of God</a:t>
            </a:r>
            <a:r>
              <a:rPr lang="en-US" altLang="en-US" b="1" i="0" dirty="0">
                <a:solidFill>
                  <a:srgbClr val="C00000"/>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5555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55555"/>
                </a:solidFill>
                <a:effectLst/>
                <a:latin typeface="Arial" panose="020B0604020202020204" pitchFamily="34" charset="0"/>
                <a:cs typeface="Arial" panose="020B0604020202020204" pitchFamily="34" charset="0"/>
              </a:rPr>
              <a:t>In 1993, Ernest L. Martin of The Associates for Scriptural Knowledge published an article in which he described destruction of the world because of an impact with a comet, or an asteroid. He wrote:</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C00000"/>
                </a:solidFill>
                <a:effectLst/>
                <a:latin typeface="Arial" panose="020B0604020202020204" pitchFamily="34" charset="0"/>
                <a:cs typeface="Arial" panose="020B0604020202020204" pitchFamily="34" charset="0"/>
              </a:rPr>
              <a:t>Isaiah 24:1</a:t>
            </a:r>
            <a:br>
              <a:rPr lang="en-US" sz="2000" b="1" dirty="0">
                <a:solidFill>
                  <a:srgbClr val="C00000"/>
                </a:solidFill>
                <a:latin typeface="Arial" panose="020B0604020202020204" pitchFamily="34" charset="0"/>
                <a:cs typeface="Arial" panose="020B0604020202020204" pitchFamily="34" charset="0"/>
              </a:rPr>
            </a:br>
            <a:r>
              <a:rPr lang="en-US" sz="2000" b="1" i="0" dirty="0">
                <a:solidFill>
                  <a:srgbClr val="C00000"/>
                </a:solidFill>
                <a:effectLst/>
                <a:latin typeface="Arial" panose="020B0604020202020204" pitchFamily="34" charset="0"/>
                <a:cs typeface="Arial" panose="020B0604020202020204" pitchFamily="34" charset="0"/>
              </a:rPr>
              <a:t>Behold, the LORD maketh the earth empty, and maketh it waste, and </a:t>
            </a:r>
            <a:r>
              <a:rPr lang="en-US" sz="2000" b="1" i="0" dirty="0" err="1">
                <a:solidFill>
                  <a:srgbClr val="C00000"/>
                </a:solidFill>
                <a:effectLst/>
                <a:latin typeface="Arial" panose="020B0604020202020204" pitchFamily="34" charset="0"/>
                <a:cs typeface="Arial" panose="020B0604020202020204" pitchFamily="34" charset="0"/>
              </a:rPr>
              <a:t>turneth</a:t>
            </a:r>
            <a:r>
              <a:rPr lang="en-US" sz="2000" b="1" i="0" dirty="0">
                <a:solidFill>
                  <a:srgbClr val="C00000"/>
                </a:solidFill>
                <a:effectLst/>
                <a:latin typeface="Arial" panose="020B0604020202020204" pitchFamily="34" charset="0"/>
                <a:cs typeface="Arial" panose="020B0604020202020204" pitchFamily="34" charset="0"/>
              </a:rPr>
              <a:t> it upside down, and </a:t>
            </a:r>
            <a:r>
              <a:rPr lang="en-US" sz="2000" b="1" i="0" dirty="0" err="1">
                <a:solidFill>
                  <a:srgbClr val="C00000"/>
                </a:solidFill>
                <a:effectLst/>
                <a:latin typeface="Arial" panose="020B0604020202020204" pitchFamily="34" charset="0"/>
                <a:cs typeface="Arial" panose="020B0604020202020204" pitchFamily="34" charset="0"/>
              </a:rPr>
              <a:t>scattereth</a:t>
            </a:r>
            <a:r>
              <a:rPr lang="en-US" sz="2000" b="1" i="0" dirty="0">
                <a:solidFill>
                  <a:srgbClr val="C00000"/>
                </a:solidFill>
                <a:effectLst/>
                <a:latin typeface="Arial" panose="020B0604020202020204" pitchFamily="34" charset="0"/>
                <a:cs typeface="Arial" panose="020B0604020202020204" pitchFamily="34" charset="0"/>
              </a:rPr>
              <a:t> abroad the inhabitants thereof.</a:t>
            </a:r>
          </a:p>
          <a:p>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D85478F-1160-0FB4-64B8-30C81C837352}"/>
              </a:ext>
            </a:extLst>
          </p:cNvPr>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372430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D5156"/>
                </a:solidFill>
                <a:effectLst/>
                <a:latin typeface="arial" panose="020B0604020202020204" pitchFamily="34" charset="0"/>
              </a:rPr>
              <a:t>Double Asteroid Redirection Test</a:t>
            </a:r>
          </a:p>
          <a:p>
            <a:endParaRPr lang="en-US" b="1" i="0" dirty="0">
              <a:solidFill>
                <a:srgbClr val="4D5156"/>
              </a:solidFill>
              <a:effectLst/>
              <a:latin typeface="arial" panose="020B0604020202020204" pitchFamily="34" charset="0"/>
            </a:endParaRPr>
          </a:p>
          <a:p>
            <a:r>
              <a:rPr lang="en-US" b="1" i="0" dirty="0">
                <a:solidFill>
                  <a:srgbClr val="4D5156"/>
                </a:solidFill>
                <a:effectLst/>
                <a:latin typeface="arial" panose="020B0604020202020204" pitchFamily="34" charset="0"/>
              </a:rPr>
              <a:t>Nasa is trying to prevent the Pre-M’s prophesy that an asteroid will bring Jesus’ return and the 1000 Year Reign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32</a:t>
            </a:fld>
            <a:endParaRPr lang="en-US"/>
          </a:p>
        </p:txBody>
      </p:sp>
    </p:spTree>
    <p:extLst>
      <p:ext uri="{BB962C8B-B14F-4D97-AF65-F5344CB8AC3E}">
        <p14:creationId xmlns:p14="http://schemas.microsoft.com/office/powerpoint/2010/main" val="3697821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https://www.newsweek.com/some-say-bps-oil-spill-heralds-apocalypse-73117</a:t>
            </a:r>
          </a:p>
          <a:p>
            <a:endParaRPr lang="en-US" b="1" dirty="0"/>
          </a:p>
          <a:p>
            <a:pPr algn="l"/>
            <a:r>
              <a:rPr lang="en-US" b="1" i="0" dirty="0">
                <a:solidFill>
                  <a:srgbClr val="222222"/>
                </a:solidFill>
                <a:effectLst/>
                <a:latin typeface="Helvetica Neue"/>
              </a:rPr>
              <a:t>A growing conversation among Christian fundamentalists asks the question that may have been inevitable: is the oil spill in the gulf a sign of the coming apocalypse?</a:t>
            </a:r>
          </a:p>
          <a:p>
            <a:pPr algn="l"/>
            <a:endParaRPr lang="en-US" b="1" i="0" dirty="0">
              <a:solidFill>
                <a:srgbClr val="222222"/>
              </a:solidFill>
              <a:effectLst/>
              <a:latin typeface="Helvetica Neue"/>
            </a:endParaRPr>
          </a:p>
          <a:p>
            <a:pPr algn="l"/>
            <a:r>
              <a:rPr lang="en-US" b="1" i="0" dirty="0">
                <a:solidFill>
                  <a:srgbClr val="222222"/>
                </a:solidFill>
                <a:effectLst/>
                <a:latin typeface="Helvetica Neue"/>
              </a:rPr>
              <a:t>About 60 million white evangelicals live in America, and about one third of them believe that the world will end in their lifetime, according to the Pew Research Center for the People and the Press. Broadly speaking, these Christians subscribe to a theology called "premillennial dispensationalism." In this world view, they are warriors on the side of God: a cosmic battle—culminating in apocalypse, judgment, and, finally, the reign of Jesus in "a new heaven and a new earth"—will come soon. The most determined of these believers mine the Book of Revelation for signs that the end is near. A text of terrifying and mysterious prophesy, Revelation forecasts the apocalypse in coded language; Christians have spent lifetimes trying to break that code by correlating its verses to current events. (A New York minister named William Miller used Revelation and other sources to predict that the world would end on Oct. 22, 1844. He had previously predicted—wrongly, obviously—that the date would be March 21, 1843. The Millerites, once a powerful and fast-growing sect, quickly became extinct.)</a:t>
            </a:r>
          </a:p>
          <a:p>
            <a:pPr algn="l"/>
            <a:endParaRPr lang="en-US" b="1" i="0" dirty="0">
              <a:solidFill>
                <a:srgbClr val="222222"/>
              </a:solidFill>
              <a:effectLst/>
              <a:latin typeface="Helvetica Neue"/>
            </a:endParaRPr>
          </a:p>
          <a:p>
            <a:pPr algn="l"/>
            <a:r>
              <a:rPr lang="en-US" b="1" i="0" dirty="0">
                <a:solidFill>
                  <a:srgbClr val="222222"/>
                </a:solidFill>
                <a:effectLst/>
                <a:latin typeface="Helvetica Neue"/>
              </a:rPr>
              <a:t>Now blogs on the Christian fringe are abuzz with possibility that the oil spill is the realization of Revelation 8:8–11. "The second angel blew his trumpet, and something like a great mountain, burning with fire, was thrown into the sea. A third of the sea became blood, a third of the living creatures in the sea died, and a third of the ships were destroyed … A third of the waters became wormwood, and many died from the water, because it was made bitter." According to Revelation, in other words, something terrible happens to the world's water, a punishment to those of insufficient faith. The foul water, according to the New Oxford Annotated Bible, mirrors one of the plagues God called upon Egypt on behalf of his people Israel.</a:t>
            </a:r>
          </a:p>
          <a:p>
            <a:pPr algn="l"/>
            <a:r>
              <a:rPr lang="en-US" b="1" i="0" dirty="0">
                <a:solidFill>
                  <a:srgbClr val="222222"/>
                </a:solidFill>
                <a:effectLst/>
                <a:latin typeface="Helvetica Neue"/>
              </a:rPr>
              <a:t>Though maybe it's Revelation 16:3: "The second angel poured his bowl into the sea, and it became like the blood of a corpse, and every living thing in the sea died."</a:t>
            </a:r>
          </a:p>
          <a:p>
            <a:pPr algn="l"/>
            <a:endParaRPr lang="en-US" b="1" i="0" u="none" strike="noStrike" cap="all" dirty="0">
              <a:solidFill>
                <a:srgbClr val="F72210"/>
              </a:solidFill>
              <a:effectLst/>
              <a:latin typeface="Roboto Condensed" panose="020B0604020202020204" pitchFamily="2" charset="0"/>
            </a:endParaRPr>
          </a:p>
          <a:p>
            <a:pPr algn="l"/>
            <a:r>
              <a:rPr lang="en-US" b="1" i="0" dirty="0">
                <a:solidFill>
                  <a:srgbClr val="222222"/>
                </a:solidFill>
                <a:effectLst/>
                <a:latin typeface="Helvetica Neue"/>
              </a:rPr>
              <a:t>Some interpreters are very sure: The oil spill matches biblical prophesy and is another predictor of the end. One commenter at </a:t>
            </a:r>
            <a:r>
              <a:rPr lang="en-US" b="1" i="0" u="none" strike="noStrike" dirty="0">
                <a:solidFill>
                  <a:srgbClr val="222222"/>
                </a:solidFill>
                <a:effectLst/>
                <a:latin typeface="Helvetica Neue"/>
                <a:hlinkClick r:id="rId3"/>
              </a:rPr>
              <a:t>Godlike Productions</a:t>
            </a:r>
            <a:r>
              <a:rPr lang="en-US" b="1" i="0" dirty="0">
                <a:solidFill>
                  <a:srgbClr val="222222"/>
                </a:solidFill>
                <a:effectLst/>
                <a:latin typeface="Helvetica Neue"/>
              </a:rPr>
              <a:t> argues that the redness of the oil seen in pictures can be interpreted as blood. "The water is tinted red from the oil … it ACTUALLY looks like blood. coincidence??? </a:t>
            </a:r>
            <a:endParaRPr lang="en-US" b="1" dirty="0"/>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33</a:t>
            </a:fld>
            <a:endParaRPr lang="en-US"/>
          </a:p>
        </p:txBody>
      </p:sp>
    </p:spTree>
    <p:extLst>
      <p:ext uri="{BB962C8B-B14F-4D97-AF65-F5344CB8AC3E}">
        <p14:creationId xmlns:p14="http://schemas.microsoft.com/office/powerpoint/2010/main" val="4109188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34</a:t>
            </a:fld>
            <a:endParaRPr lang="en-US"/>
          </a:p>
        </p:txBody>
      </p:sp>
    </p:spTree>
    <p:extLst>
      <p:ext uri="{BB962C8B-B14F-4D97-AF65-F5344CB8AC3E}">
        <p14:creationId xmlns:p14="http://schemas.microsoft.com/office/powerpoint/2010/main" val="87642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172410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More popular among Pre-M than WTC attack</a:t>
            </a:r>
          </a:p>
          <a:p>
            <a:pPr marL="182880" indent="-18288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Jerry Falwell got in on that action</a:t>
            </a:r>
          </a:p>
          <a:p>
            <a:pPr marL="365760" lvl="1" indent="-182880">
              <a:buFont typeface="Wingdings" panose="05000000000000000000" pitchFamily="2" charset="2"/>
              <a:buChar char="Ø"/>
            </a:pPr>
            <a:r>
              <a:rPr lang="en-US" b="1" dirty="0">
                <a:latin typeface="Arial" panose="020B0604020202020204" pitchFamily="34" charset="0"/>
                <a:cs typeface="Arial" panose="020B0604020202020204" pitchFamily="34" charset="0"/>
              </a:rPr>
              <a:t>Katrina was God’s wrath (think “Revelation”) being poured out on an evil city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https://www.metrowestdailynews.com/story/news/columns/2013/11/21/were-recent-illinois-tornadoes-sign/41826110007/</a:t>
            </a:r>
          </a:p>
          <a:p>
            <a:pPr marL="342900" indent="-342900">
              <a:buFont typeface="Arial" panose="020B0604020202020204" pitchFamily="34" charset="0"/>
              <a:buChar char="•"/>
            </a:pPr>
            <a:endParaRPr lang="en-US" b="1" i="0" dirty="0">
              <a:solidFill>
                <a:srgbClr val="30303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i="0" dirty="0">
                <a:solidFill>
                  <a:srgbClr val="303030"/>
                </a:solidFill>
                <a:effectLst/>
                <a:latin typeface="Arial" panose="020B0604020202020204" pitchFamily="34" charset="0"/>
                <a:cs typeface="Arial" panose="020B0604020202020204" pitchFamily="34" charset="0"/>
              </a:rPr>
              <a:t>Pre-M always interpreting disasters as God’s wrath and judgment of Biblical and Revelation proportion.  </a:t>
            </a:r>
            <a:endParaRPr lang="en-US" b="1" dirty="0">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38</a:t>
            </a:fld>
            <a:endParaRPr lang="en-US"/>
          </a:p>
        </p:txBody>
      </p:sp>
    </p:spTree>
    <p:extLst>
      <p:ext uri="{BB962C8B-B14F-4D97-AF65-F5344CB8AC3E}">
        <p14:creationId xmlns:p14="http://schemas.microsoft.com/office/powerpoint/2010/main" val="2289626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85554-BCBC-6C25-3157-2C1BB50B7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65186-90F1-27E3-6E4D-08680D6FD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0FF7F-B820-0C85-0873-1F82D4EC9EBB}"/>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55BDAC1-5CAB-CFB9-123E-A22D3170FE05}"/>
              </a:ext>
            </a:extLst>
          </p:cNvPr>
          <p:cNvSpPr>
            <a:spLocks noGrp="1"/>
          </p:cNvSpPr>
          <p:nvPr>
            <p:ph type="sldNum" sz="quarter" idx="5"/>
          </p:nvPr>
        </p:nvSpPr>
        <p:spPr/>
        <p:txBody>
          <a:bodyPr/>
          <a:lstStyle/>
          <a:p>
            <a:fld id="{22CD0238-40BC-4CCE-B51E-62AE5A568757}" type="slidenum">
              <a:rPr lang="en-US" smtClean="0"/>
              <a:t>39</a:t>
            </a:fld>
            <a:endParaRPr lang="en-US"/>
          </a:p>
        </p:txBody>
      </p:sp>
    </p:spTree>
    <p:extLst>
      <p:ext uri="{BB962C8B-B14F-4D97-AF65-F5344CB8AC3E}">
        <p14:creationId xmlns:p14="http://schemas.microsoft.com/office/powerpoint/2010/main" val="2687236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03030"/>
                </a:solidFill>
                <a:effectLst/>
                <a:latin typeface="Arial" panose="020B0604020202020204" pitchFamily="34" charset="0"/>
                <a:cs typeface="Arial" panose="020B0604020202020204" pitchFamily="34" charset="0"/>
              </a:rPr>
              <a:t>Pre-M always interpreting disasters as God’s apocalyptic wrath and judgment of Biblical and Revelation proportion.  </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40</a:t>
            </a:fld>
            <a:endParaRPr lang="en-US"/>
          </a:p>
        </p:txBody>
      </p:sp>
    </p:spTree>
    <p:extLst>
      <p:ext uri="{BB962C8B-B14F-4D97-AF65-F5344CB8AC3E}">
        <p14:creationId xmlns:p14="http://schemas.microsoft.com/office/powerpoint/2010/main" val="762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2 Pre-M claimed face-to-face with me that COVID-19 was predicted by Revelation</a:t>
            </a:r>
          </a:p>
          <a:p>
            <a:pPr marL="365760" lvl="1" indent="-182880">
              <a:buFont typeface="Wingdings" panose="05000000000000000000" pitchFamily="2" charset="2"/>
              <a:buChar char="Ø"/>
            </a:pPr>
            <a:r>
              <a:rPr lang="en-US" b="1" dirty="0"/>
              <a:t>Of course, neither offered the chapter and verse</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Next time a disaster occurs, tune into Trinity Broadcast network or any TV Pre-M preacher</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41</a:t>
            </a:fld>
            <a:endParaRPr lang="en-US"/>
          </a:p>
        </p:txBody>
      </p:sp>
    </p:spTree>
    <p:extLst>
      <p:ext uri="{BB962C8B-B14F-4D97-AF65-F5344CB8AC3E}">
        <p14:creationId xmlns:p14="http://schemas.microsoft.com/office/powerpoint/2010/main" val="1204602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Roboto" panose="02000000000000000000" pitchFamily="2" charset="0"/>
              </a:rPr>
              <a:t>National Center for Biotechnology Information</a:t>
            </a:r>
          </a:p>
          <a:p>
            <a:endParaRPr lang="en-US" b="1"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https://www.ncbi.nlm.nih.gov/pmc/articles/PMC7598223/</a:t>
            </a:r>
          </a:p>
          <a:p>
            <a:endParaRPr lang="en-US" b="1"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42</a:t>
            </a:fld>
            <a:endParaRPr lang="en-US"/>
          </a:p>
        </p:txBody>
      </p:sp>
    </p:spTree>
    <p:extLst>
      <p:ext uri="{BB962C8B-B14F-4D97-AF65-F5344CB8AC3E}">
        <p14:creationId xmlns:p14="http://schemas.microsoft.com/office/powerpoint/2010/main" val="274807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panose="02000000000000000000" pitchFamily="2" charset="0"/>
              </a:rPr>
              <a:t>National Center for Biotechnology Information</a:t>
            </a:r>
          </a:p>
          <a:p>
            <a:endParaRPr lang="en-US" b="1" i="0" dirty="0">
              <a:solidFill>
                <a:srgbClr val="212121"/>
              </a:solidFill>
              <a:effectLst/>
              <a:latin typeface="Arial" panose="020B0604020202020204" pitchFamily="34" charset="0"/>
              <a:cs typeface="Arial" panose="020B0604020202020204" pitchFamily="34" charset="0"/>
            </a:endParaRPr>
          </a:p>
          <a:p>
            <a:r>
              <a:rPr lang="en-US" b="1" i="0" dirty="0">
                <a:solidFill>
                  <a:srgbClr val="212121"/>
                </a:solidFill>
                <a:effectLst/>
                <a:latin typeface="Arial" panose="020B0604020202020204" pitchFamily="34" charset="0"/>
                <a:cs typeface="Arial" panose="020B0604020202020204" pitchFamily="34" charset="0"/>
              </a:rPr>
              <a:t>Eschatological:  </a:t>
            </a:r>
            <a:r>
              <a:rPr lang="fi-FI" b="1" i="0" dirty="0">
                <a:solidFill>
                  <a:srgbClr val="202124"/>
                </a:solidFill>
                <a:effectLst/>
                <a:latin typeface="Arial" panose="020B0604020202020204" pitchFamily="34" charset="0"/>
                <a:cs typeface="Arial" panose="020B0604020202020204" pitchFamily="34" charset="0"/>
              </a:rPr>
              <a:t>eh</a:t>
            </a:r>
            <a:r>
              <a:rPr lang="fi-FI" b="1" i="0" dirty="0">
                <a:solidFill>
                  <a:srgbClr val="3C4043"/>
                </a:solidFill>
                <a:effectLst/>
                <a:latin typeface="Arial" panose="020B0604020202020204" pitchFamily="34" charset="0"/>
                <a:cs typeface="Arial" panose="020B0604020202020204" pitchFamily="34" charset="0"/>
              </a:rPr>
              <a:t>·</a:t>
            </a:r>
            <a:r>
              <a:rPr lang="fi-FI" b="1" i="0" dirty="0">
                <a:solidFill>
                  <a:srgbClr val="202124"/>
                </a:solidFill>
                <a:effectLst/>
                <a:latin typeface="Arial" panose="020B0604020202020204" pitchFamily="34" charset="0"/>
                <a:cs typeface="Arial" panose="020B0604020202020204" pitchFamily="34" charset="0"/>
              </a:rPr>
              <a:t>skuh</a:t>
            </a:r>
            <a:r>
              <a:rPr lang="fi-FI" b="1" i="0" dirty="0">
                <a:solidFill>
                  <a:srgbClr val="3C4043"/>
                </a:solidFill>
                <a:effectLst/>
                <a:latin typeface="Arial" panose="020B0604020202020204" pitchFamily="34" charset="0"/>
                <a:cs typeface="Arial" panose="020B0604020202020204" pitchFamily="34" charset="0"/>
              </a:rPr>
              <a:t>·</a:t>
            </a:r>
            <a:r>
              <a:rPr lang="fi-FI" b="1" i="0" dirty="0">
                <a:solidFill>
                  <a:srgbClr val="202124"/>
                </a:solidFill>
                <a:effectLst/>
                <a:latin typeface="Arial" panose="020B0604020202020204" pitchFamily="34" charset="0"/>
                <a:cs typeface="Arial" panose="020B0604020202020204" pitchFamily="34" charset="0"/>
              </a:rPr>
              <a:t>tuh</a:t>
            </a:r>
            <a:r>
              <a:rPr lang="fi-FI" b="1" i="0" dirty="0">
                <a:solidFill>
                  <a:srgbClr val="3C4043"/>
                </a:solidFill>
                <a:effectLst/>
                <a:latin typeface="Arial" panose="020B0604020202020204" pitchFamily="34" charset="0"/>
                <a:cs typeface="Arial" panose="020B0604020202020204" pitchFamily="34" charset="0"/>
              </a:rPr>
              <a:t>·</a:t>
            </a:r>
            <a:r>
              <a:rPr lang="fi-FI" b="1" i="0" dirty="0">
                <a:solidFill>
                  <a:srgbClr val="202124"/>
                </a:solidFill>
                <a:effectLst/>
                <a:latin typeface="Arial" panose="020B0604020202020204" pitchFamily="34" charset="0"/>
                <a:cs typeface="Arial" panose="020B0604020202020204" pitchFamily="34" charset="0"/>
              </a:rPr>
              <a:t>laa</a:t>
            </a:r>
            <a:r>
              <a:rPr lang="fi-FI" b="1" i="0" dirty="0">
                <a:solidFill>
                  <a:srgbClr val="3C4043"/>
                </a:solidFill>
                <a:effectLst/>
                <a:latin typeface="Arial" panose="020B0604020202020204" pitchFamily="34" charset="0"/>
                <a:cs typeface="Arial" panose="020B0604020202020204" pitchFamily="34" charset="0"/>
              </a:rPr>
              <a:t>·</a:t>
            </a:r>
            <a:r>
              <a:rPr lang="fi-FI" b="1" i="0" dirty="0">
                <a:solidFill>
                  <a:srgbClr val="202124"/>
                </a:solidFill>
                <a:effectLst/>
                <a:latin typeface="Arial" panose="020B0604020202020204" pitchFamily="34" charset="0"/>
                <a:cs typeface="Arial" panose="020B0604020202020204" pitchFamily="34" charset="0"/>
              </a:rPr>
              <a:t>juh</a:t>
            </a:r>
            <a:r>
              <a:rPr lang="fi-FI" b="1" i="0" dirty="0">
                <a:solidFill>
                  <a:srgbClr val="3C4043"/>
                </a:solidFill>
                <a:effectLst/>
                <a:latin typeface="Arial" panose="020B0604020202020204" pitchFamily="34" charset="0"/>
                <a:cs typeface="Arial" panose="020B0604020202020204" pitchFamily="34" charset="0"/>
              </a:rPr>
              <a:t>·</a:t>
            </a:r>
            <a:r>
              <a:rPr lang="fi-FI" b="1" i="0" dirty="0">
                <a:solidFill>
                  <a:srgbClr val="202124"/>
                </a:solidFill>
                <a:effectLst/>
                <a:latin typeface="Arial" panose="020B0604020202020204" pitchFamily="34" charset="0"/>
                <a:cs typeface="Arial" panose="020B0604020202020204" pitchFamily="34" charset="0"/>
              </a:rPr>
              <a:t>kl</a:t>
            </a:r>
            <a:br>
              <a:rPr lang="fi-FI" b="1" dirty="0">
                <a:latin typeface="Arial" panose="020B0604020202020204" pitchFamily="34" charset="0"/>
                <a:cs typeface="Arial" panose="020B0604020202020204" pitchFamily="34" charset="0"/>
              </a:rPr>
            </a:br>
            <a:endParaRPr lang="fi-FI"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https://www.ncbi.nlm.nih.gov/pmc/articles/PMC7598223/</a:t>
            </a:r>
          </a:p>
          <a:p>
            <a:endParaRPr lang="fi-FI"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43</a:t>
            </a:fld>
            <a:endParaRPr lang="en-US"/>
          </a:p>
        </p:txBody>
      </p:sp>
    </p:spTree>
    <p:extLst>
      <p:ext uri="{BB962C8B-B14F-4D97-AF65-F5344CB8AC3E}">
        <p14:creationId xmlns:p14="http://schemas.microsoft.com/office/powerpoint/2010/main" val="221217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Cambria" panose="02040503050406030204" pitchFamily="18" charset="0"/>
              </a:rPr>
              <a:t>References</a:t>
            </a:r>
            <a:endParaRPr lang="en-US" b="1" dirty="0"/>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44</a:t>
            </a:fld>
            <a:endParaRPr lang="en-US"/>
          </a:p>
        </p:txBody>
      </p:sp>
    </p:spTree>
    <p:extLst>
      <p:ext uri="{BB962C8B-B14F-4D97-AF65-F5344CB8AC3E}">
        <p14:creationId xmlns:p14="http://schemas.microsoft.com/office/powerpoint/2010/main" val="2991535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82880">
              <a:buFont typeface="Wingdings" panose="05000000000000000000" pitchFamily="2" charset="2"/>
              <a:buNone/>
            </a:pPr>
            <a:r>
              <a:rPr lang="en-US" b="1" dirty="0"/>
              <a:t>Jack Van </a:t>
            </a:r>
            <a:r>
              <a:rPr lang="en-US" b="1" dirty="0" err="1"/>
              <a:t>Impe</a:t>
            </a:r>
            <a:r>
              <a:rPr lang="en-US" b="1" dirty="0"/>
              <a:t> focuses in on a country invading another country  (“wars &amp; rumors of war”)</a:t>
            </a:r>
          </a:p>
          <a:p>
            <a:pPr marL="0" lvl="0" indent="-182880">
              <a:buFont typeface="Wingdings" panose="05000000000000000000" pitchFamily="2" charset="2"/>
              <a:buNone/>
            </a:pPr>
            <a:endParaRPr lang="en-US" b="1" dirty="0"/>
          </a:p>
          <a:p>
            <a:pPr marL="0" lvl="0" indent="-182880">
              <a:buFont typeface="Wingdings" panose="05000000000000000000" pitchFamily="2" charset="2"/>
              <a:buNone/>
            </a:pPr>
            <a:r>
              <a:rPr lang="en-US" b="1" dirty="0"/>
              <a:t>Pre-M need disasters to occur so that they can promote their doctrine.  </a:t>
            </a:r>
          </a:p>
          <a:p>
            <a:pPr marL="0" lvl="0" indent="-182880">
              <a:buFont typeface="Wingdings" panose="05000000000000000000" pitchFamily="2" charset="2"/>
              <a:buNone/>
            </a:pPr>
            <a:endParaRPr lang="en-US" b="1" dirty="0"/>
          </a:p>
          <a:p>
            <a:pPr marL="0" lvl="0" indent="-182880">
              <a:buFont typeface="Wingdings" panose="05000000000000000000" pitchFamily="2" charset="2"/>
              <a:buNone/>
            </a:pPr>
            <a:r>
              <a:rPr lang="en-US" b="1" dirty="0"/>
              <a:t>Every generation has their own:</a:t>
            </a:r>
          </a:p>
          <a:p>
            <a:pPr marL="160020" lvl="0" indent="-342900">
              <a:buFont typeface="Arial" panose="020B0604020202020204" pitchFamily="34" charset="0"/>
              <a:buChar char="•"/>
            </a:pPr>
            <a:r>
              <a:rPr lang="en-US" b="1" dirty="0"/>
              <a:t>Mark of the Beast</a:t>
            </a:r>
          </a:p>
          <a:p>
            <a:pPr marL="160020" lvl="0" indent="-342900">
              <a:buFont typeface="Arial" panose="020B0604020202020204" pitchFamily="34" charset="0"/>
              <a:buChar char="•"/>
            </a:pPr>
            <a:r>
              <a:rPr lang="en-US" b="1" dirty="0"/>
              <a:t>Sign of the Apocalypse</a:t>
            </a:r>
          </a:p>
          <a:p>
            <a:pPr marL="160020" lvl="0" indent="-342900">
              <a:buFont typeface="Arial" panose="020B0604020202020204" pitchFamily="34" charset="0"/>
              <a:buChar char="•"/>
            </a:pPr>
            <a:r>
              <a:rPr lang="en-US" b="1" dirty="0"/>
              <a:t>Assignment of disasters to Revelation verses</a:t>
            </a:r>
          </a:p>
          <a:p>
            <a:pPr marL="0" lv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45</a:t>
            </a:fld>
            <a:endParaRPr lang="en-US"/>
          </a:p>
        </p:txBody>
      </p:sp>
    </p:spTree>
    <p:extLst>
      <p:ext uri="{BB962C8B-B14F-4D97-AF65-F5344CB8AC3E}">
        <p14:creationId xmlns:p14="http://schemas.microsoft.com/office/powerpoint/2010/main" val="857195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description of a military helicopter.  </a:t>
            </a:r>
          </a:p>
          <a:p>
            <a:endParaRPr lang="en-US" b="1" dirty="0"/>
          </a:p>
          <a:p>
            <a:r>
              <a:rPr lang="en-US" b="1" dirty="0"/>
              <a:t>Only way to counter that is to work within the entire context of Revelation.</a:t>
            </a:r>
          </a:p>
          <a:p>
            <a:endParaRPr lang="en-US" b="1" dirty="0"/>
          </a:p>
          <a:p>
            <a:r>
              <a:rPr lang="en-US" b="1" dirty="0"/>
              <a:t>Don’t pick one verse and force it into an interpretation and ignore the context of Revelation.</a:t>
            </a:r>
          </a:p>
          <a:p>
            <a:endParaRPr lang="en-US" b="1" dirty="0"/>
          </a:p>
          <a:p>
            <a:r>
              <a:rPr lang="en-US" b="1" dirty="0"/>
              <a:t>What did the 1</a:t>
            </a:r>
            <a:r>
              <a:rPr lang="en-US" b="1" baseline="30000" dirty="0"/>
              <a:t>st</a:t>
            </a:r>
            <a:r>
              <a:rPr lang="en-US" b="1" dirty="0"/>
              <a:t> century Saints care about attack helicopters?  Nothing!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49</a:t>
            </a:fld>
            <a:endParaRPr lang="en-US"/>
          </a:p>
        </p:txBody>
      </p:sp>
    </p:spTree>
    <p:extLst>
      <p:ext uri="{BB962C8B-B14F-4D97-AF65-F5344CB8AC3E}">
        <p14:creationId xmlns:p14="http://schemas.microsoft.com/office/powerpoint/2010/main" val="2511956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50</a:t>
            </a:fld>
            <a:endParaRPr lang="en-US"/>
          </a:p>
        </p:txBody>
      </p:sp>
    </p:spTree>
    <p:extLst>
      <p:ext uri="{BB962C8B-B14F-4D97-AF65-F5344CB8AC3E}">
        <p14:creationId xmlns:p14="http://schemas.microsoft.com/office/powerpoint/2010/main" val="236574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21F"/>
                </a:solidFill>
                <a:effectLst/>
                <a:latin typeface="Arial" panose="020B0604020202020204" pitchFamily="34" charset="0"/>
                <a:cs typeface="Arial" panose="020B0604020202020204" pitchFamily="34" charset="0"/>
              </a:rPr>
              <a:t>Wormwood:  Appears 25 times in the Bible in 10 verses.  No stranger to the Bible.  </a:t>
            </a:r>
          </a:p>
          <a:p>
            <a:pPr algn="l"/>
            <a:endParaRPr lang="en-US" b="1" i="0" dirty="0">
              <a:solidFill>
                <a:srgbClr val="23221F"/>
              </a:solidFill>
              <a:effectLst/>
              <a:latin typeface="Arial" panose="020B0604020202020204" pitchFamily="34" charset="0"/>
              <a:cs typeface="Arial" panose="020B0604020202020204" pitchFamily="34" charset="0"/>
            </a:endParaRPr>
          </a:p>
          <a:p>
            <a:pPr algn="l"/>
            <a:r>
              <a:rPr lang="en-US" b="1" i="0" dirty="0">
                <a:solidFill>
                  <a:srgbClr val="23221F"/>
                </a:solidFill>
                <a:effectLst/>
                <a:latin typeface="Arial" panose="020B0604020202020204" pitchFamily="34" charset="0"/>
                <a:cs typeface="Arial" panose="020B0604020202020204" pitchFamily="34" charset="0"/>
              </a:rPr>
              <a:t>Wormwood Toxicity</a:t>
            </a:r>
          </a:p>
          <a:p>
            <a:pPr algn="l"/>
            <a:endParaRPr lang="en-US" b="1" i="0" dirty="0">
              <a:solidFill>
                <a:srgbClr val="23221F"/>
              </a:solidFill>
              <a:effectLst/>
              <a:latin typeface="Arial" panose="020B0604020202020204" pitchFamily="34" charset="0"/>
              <a:cs typeface="Arial" panose="020B0604020202020204" pitchFamily="34" charset="0"/>
            </a:endParaRPr>
          </a:p>
          <a:p>
            <a:pPr marL="182880" indent="-182880" algn="l">
              <a:buFont typeface="Arial" panose="020B0604020202020204" pitchFamily="34" charset="0"/>
              <a:buChar char="•"/>
            </a:pPr>
            <a:r>
              <a:rPr lang="en-US" b="1" i="0" dirty="0">
                <a:solidFill>
                  <a:srgbClr val="23221F"/>
                </a:solidFill>
                <a:effectLst/>
                <a:latin typeface="Arial" panose="020B0604020202020204" pitchFamily="34" charset="0"/>
                <a:cs typeface="Arial" panose="020B0604020202020204" pitchFamily="34" charset="0"/>
              </a:rPr>
              <a:t>Poisonous and very bitter plant.  </a:t>
            </a:r>
          </a:p>
          <a:p>
            <a:pPr marL="182880" indent="-182880" algn="l">
              <a:buFont typeface="Arial" panose="020B0604020202020204" pitchFamily="34" charset="0"/>
              <a:buChar char="•"/>
            </a:pPr>
            <a:r>
              <a:rPr lang="en-US" b="1" i="0" dirty="0">
                <a:solidFill>
                  <a:srgbClr val="23221F"/>
                </a:solidFill>
                <a:effectLst/>
                <a:latin typeface="Arial" panose="020B0604020202020204" pitchFamily="34" charset="0"/>
                <a:cs typeface="Arial" panose="020B0604020202020204" pitchFamily="34" charset="0"/>
              </a:rPr>
              <a:t>Leaves cannot be eaten</a:t>
            </a:r>
            <a:r>
              <a:rPr lang="en-US" b="1" dirty="0">
                <a:solidFill>
                  <a:srgbClr val="23221F"/>
                </a:solidFill>
                <a:latin typeface="Arial" panose="020B0604020202020204" pitchFamily="34" charset="0"/>
                <a:cs typeface="Arial" panose="020B0604020202020204" pitchFamily="34" charset="0"/>
              </a:rPr>
              <a:t>, but has medicinal qualities</a:t>
            </a:r>
            <a:endParaRPr lang="en-US" b="1" i="0" dirty="0">
              <a:solidFill>
                <a:srgbClr val="23221F"/>
              </a:solidFill>
              <a:effectLst/>
              <a:latin typeface="Arial" panose="020B0604020202020204" pitchFamily="34" charset="0"/>
              <a:cs typeface="Arial" panose="020B0604020202020204" pitchFamily="34" charset="0"/>
            </a:endParaRPr>
          </a:p>
          <a:p>
            <a:pPr marL="182880" indent="-182880" algn="l">
              <a:buFont typeface="Arial" panose="020B0604020202020204" pitchFamily="34" charset="0"/>
              <a:buChar char="•"/>
            </a:pPr>
            <a:r>
              <a:rPr lang="en-US" b="1" i="0" dirty="0">
                <a:solidFill>
                  <a:srgbClr val="23221F"/>
                </a:solidFill>
                <a:effectLst/>
                <a:latin typeface="Arial" panose="020B0604020202020204" pitchFamily="34" charset="0"/>
                <a:cs typeface="Arial" panose="020B0604020202020204" pitchFamily="34" charset="0"/>
              </a:rPr>
              <a:t>If leaves rubbed on the skin, could result in painful skin burn.  </a:t>
            </a:r>
          </a:p>
          <a:p>
            <a:pPr marL="182880" indent="-182880" algn="l">
              <a:buFont typeface="Arial" panose="020B0604020202020204" pitchFamily="34" charset="0"/>
              <a:buChar char="•"/>
            </a:pPr>
            <a:r>
              <a:rPr lang="en-US" b="1" i="0" dirty="0">
                <a:solidFill>
                  <a:srgbClr val="23221F"/>
                </a:solidFill>
                <a:effectLst/>
                <a:latin typeface="Arial" panose="020B0604020202020204" pitchFamily="34" charset="0"/>
                <a:cs typeface="Arial" panose="020B0604020202020204" pitchFamily="34" charset="0"/>
              </a:rPr>
              <a:t>Eating the plant will cause a disruption to the central nervous system and could cause death when consumed in large enough quantities.</a:t>
            </a:r>
          </a:p>
          <a:p>
            <a:pPr marL="182880" indent="-182880" algn="l">
              <a:buFont typeface="Arial" panose="020B0604020202020204" pitchFamily="34" charset="0"/>
              <a:buChar char="•"/>
            </a:pPr>
            <a:r>
              <a:rPr lang="en-US" b="1" i="0" dirty="0">
                <a:solidFill>
                  <a:srgbClr val="23221F"/>
                </a:solidFill>
                <a:effectLst/>
                <a:latin typeface="Arial" panose="020B0604020202020204" pitchFamily="34" charset="0"/>
                <a:cs typeface="Arial" panose="020B0604020202020204" pitchFamily="34" charset="0"/>
              </a:rPr>
              <a:t>Contains some medicinal 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endParaRPr lang="en-US" b="1" i="0" dirty="0">
              <a:solidFill>
                <a:srgbClr val="23221F"/>
              </a:solidFill>
              <a:effectLst/>
              <a:latin typeface="Arial" panose="020B0604020202020204" pitchFamily="34" charset="0"/>
              <a:cs typeface="Arial" panose="020B0604020202020204" pitchFamily="34" charset="0"/>
            </a:endParaRPr>
          </a:p>
          <a:p>
            <a:pPr marL="0" indent="0">
              <a:buFont typeface="+mj-lt"/>
              <a:buNone/>
            </a:pPr>
            <a:r>
              <a:rPr lang="en-US" b="1" dirty="0"/>
              <a:t>Question:  Does “wormwood” represent the Word of God?</a:t>
            </a:r>
          </a:p>
          <a:p>
            <a:pPr marL="0" indent="0">
              <a:buFont typeface="+mj-lt"/>
              <a:buNone/>
            </a:pPr>
            <a:r>
              <a:rPr lang="en-US" b="1" dirty="0"/>
              <a:t>Answer:  In later chapter, “bitter” is a description of response to the Word of God, but not here.</a:t>
            </a:r>
          </a:p>
          <a:p>
            <a:pPr marL="0" indent="0">
              <a:buFont typeface="+mj-lt"/>
              <a:buNone/>
            </a:pPr>
            <a:r>
              <a:rPr lang="en-US" b="1" dirty="0"/>
              <a:t>                God’s word does not cause physical death.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a:t>
            </a:r>
          </a:p>
          <a:p>
            <a:pPr marL="0" indent="0">
              <a:buFont typeface="+mj-lt"/>
              <a:buNone/>
            </a:pPr>
            <a:r>
              <a:rPr lang="en-US" b="1" dirty="0"/>
              <a:t>Question:  Does the star “wormwood” represent Satan?</a:t>
            </a:r>
          </a:p>
          <a:p>
            <a:pPr marL="0" indent="0">
              <a:buFont typeface="+mj-lt"/>
              <a:buNone/>
            </a:pPr>
            <a:r>
              <a:rPr lang="en-US" b="1" dirty="0"/>
              <a:t>Luke 10:18:  “And He [Jesus] said to them, “I saw Satan as lightning fall from heaven.”  </a:t>
            </a:r>
          </a:p>
          <a:p>
            <a:pPr marL="0" indent="0">
              <a:buFont typeface="+mj-lt"/>
              <a:buNone/>
            </a:pPr>
            <a:r>
              <a:rPr lang="en-US" b="1" dirty="0"/>
              <a:t>Answer:  No, Satan is represented in another way in Revelation 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a:t>
            </a:r>
          </a:p>
          <a:p>
            <a:pPr algn="l"/>
            <a:r>
              <a:rPr lang="en-US" b="1" i="0" dirty="0">
                <a:solidFill>
                  <a:srgbClr val="23221F"/>
                </a:solidFill>
                <a:effectLst/>
                <a:latin typeface="Arial" panose="020B0604020202020204" pitchFamily="34" charset="0"/>
                <a:cs typeface="Arial" panose="020B0604020202020204" pitchFamily="34" charset="0"/>
              </a:rPr>
              <a:t>Take “Wormwood” at face value and not  try to assign an identity to it.  </a:t>
            </a:r>
          </a:p>
          <a:p>
            <a:pPr algn="l"/>
            <a:endParaRPr lang="en-US" b="1" i="0" dirty="0">
              <a:solidFill>
                <a:srgbClr val="23221F"/>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2213033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4ED5-A950-BB51-5170-DA466C30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16E47-D445-A81F-6568-756F48F62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768B6-8521-9A29-AC31-B8E1DEB233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“repented not”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God says 4x about the villain of Revelation plus 1 time in Rev 2 (gave Jezebel room to repent and she did not)</a:t>
            </a:r>
          </a:p>
          <a:p>
            <a:pPr marL="0" indent="0">
              <a:buFont typeface="Arial" panose="020B0604020202020204" pitchFamily="34" charset="0"/>
              <a:buNone/>
            </a:pPr>
            <a:endParaRPr lang="en-US" b="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chemeClr val="tx1"/>
                </a:solidFill>
                <a:latin typeface="Arial" panose="020B0604020202020204" pitchFamily="34" charset="0"/>
                <a:cs typeface="Arial" panose="020B0604020202020204" pitchFamily="34" charset="0"/>
              </a:rPr>
              <a:t>Video will prove through archaeology who was guilty of these 5 sins</a:t>
            </a:r>
          </a:p>
          <a:p>
            <a:pPr marL="342900" indent="-3429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Chapters 2-3:  The word “repent” used 8x</a:t>
            </a:r>
          </a:p>
          <a:p>
            <a:pPr marL="342900" indent="-3429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4 times in rest of Revelation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latin typeface="Arial" panose="020B0604020202020204" pitchFamily="34" charset="0"/>
                <a:cs typeface="Arial" panose="020B0604020202020204" pitchFamily="34" charset="0"/>
              </a:rPr>
              <a:t>Repentance is what God wants.  </a:t>
            </a:r>
          </a:p>
          <a:p>
            <a:pPr marL="342900" indent="-3429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How/What does God do to bring about repentance?  We don’t know.  </a:t>
            </a:r>
          </a:p>
          <a:p>
            <a:pPr marL="342900" indent="-3429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Rev 8 - God “moved heaven and earth” to bring about repentance, but none occurred. </a:t>
            </a:r>
          </a:p>
          <a:p>
            <a:pPr marL="342900" indent="-3429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Rev 9 – Judgment is coming </a:t>
            </a:r>
          </a:p>
          <a:p>
            <a:pPr marL="0" indent="0">
              <a:buFont typeface="Arial" panose="020B0604020202020204" pitchFamily="34" charset="0"/>
              <a:buNone/>
            </a:pP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A7963D-6D9B-6EAB-4527-E06E383A52D3}"/>
              </a:ext>
            </a:extLst>
          </p:cNvPr>
          <p:cNvSpPr>
            <a:spLocks noGrp="1"/>
          </p:cNvSpPr>
          <p:nvPr>
            <p:ph type="sldNum" sz="quarter" idx="5"/>
          </p:nvPr>
        </p:nvSpPr>
        <p:spPr/>
        <p:txBody>
          <a:bodyPr/>
          <a:lstStyle/>
          <a:p>
            <a:fld id="{22CD0238-40BC-4CCE-B51E-62AE5A568757}" type="slidenum">
              <a:rPr lang="en-US" smtClean="0"/>
              <a:t>51</a:t>
            </a:fld>
            <a:endParaRPr lang="en-US"/>
          </a:p>
        </p:txBody>
      </p:sp>
    </p:spTree>
    <p:extLst>
      <p:ext uri="{BB962C8B-B14F-4D97-AF65-F5344CB8AC3E}">
        <p14:creationId xmlns:p14="http://schemas.microsoft.com/office/powerpoint/2010/main" val="2678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dirty="0">
                <a:solidFill>
                  <a:srgbClr val="C00000"/>
                </a:solidFill>
                <a:latin typeface="Arial" panose="020B0604020202020204" pitchFamily="34" charset="0"/>
                <a:cs typeface="Arial" panose="020B0604020202020204" pitchFamily="34" charset="0"/>
              </a:rPr>
              <a:t>“Trumpet Angels” 1 – 4</a:t>
            </a:r>
          </a:p>
          <a:p>
            <a:endParaRPr lang="en-US" sz="28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#1 -  </a:t>
            </a:r>
            <a:r>
              <a:rPr lang="en-US" sz="2600" b="1" dirty="0">
                <a:solidFill>
                  <a:srgbClr val="C00000"/>
                </a:solidFill>
                <a:latin typeface="Arial" panose="020B0604020202020204" pitchFamily="34" charset="0"/>
                <a:cs typeface="Arial" panose="020B0604020202020204" pitchFamily="34" charset="0"/>
              </a:rPr>
              <a:t>Hail &amp; fire mixed with blood</a:t>
            </a:r>
          </a:p>
          <a:p>
            <a:pPr marL="82296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Trees and grass burned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#2 -  </a:t>
            </a:r>
            <a:r>
              <a:rPr lang="en-US" sz="2600" b="1" dirty="0">
                <a:solidFill>
                  <a:srgbClr val="C00000"/>
                </a:solidFill>
                <a:latin typeface="Arial" panose="020B0604020202020204" pitchFamily="34" charset="0"/>
                <a:cs typeface="Arial" panose="020B0604020202020204" pitchFamily="34" charset="0"/>
              </a:rPr>
              <a:t>Burning mountain cast into sea</a:t>
            </a:r>
          </a:p>
          <a:p>
            <a:pPr marL="82296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1/3 sea turned to blood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#3 -  </a:t>
            </a:r>
            <a:r>
              <a:rPr lang="en-US" sz="2600" b="1" dirty="0">
                <a:solidFill>
                  <a:srgbClr val="C00000"/>
                </a:solidFill>
                <a:latin typeface="Arial" panose="020B0604020202020204" pitchFamily="34" charset="0"/>
                <a:cs typeface="Arial" panose="020B0604020202020204" pitchFamily="34" charset="0"/>
              </a:rPr>
              <a:t>Great star fell on rivers, fountains</a:t>
            </a:r>
          </a:p>
          <a:p>
            <a:pPr marL="1188720" lvl="3" indent="-457200">
              <a:buFont typeface="Wingdings" panose="05000000000000000000" pitchFamily="2" charset="2"/>
              <a:buChar char="Ø"/>
            </a:pPr>
            <a:endParaRPr lang="en-US" sz="2600" b="1" dirty="0">
              <a:latin typeface="Arial" panose="020B0604020202020204" pitchFamily="34" charset="0"/>
              <a:cs typeface="Arial" panose="020B0604020202020204" pitchFamily="34" charset="0"/>
            </a:endParaRPr>
          </a:p>
          <a:p>
            <a:pPr marL="82296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Star named “Wormwood”</a:t>
            </a:r>
          </a:p>
          <a:p>
            <a:pPr marL="82296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Water became bitter; death</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#4 -  </a:t>
            </a:r>
            <a:r>
              <a:rPr lang="en-US" sz="2600" b="1" dirty="0">
                <a:solidFill>
                  <a:srgbClr val="C00000"/>
                </a:solidFill>
                <a:latin typeface="Arial" panose="020B0604020202020204" pitchFamily="34" charset="0"/>
                <a:cs typeface="Arial" panose="020B0604020202020204" pitchFamily="34" charset="0"/>
              </a:rPr>
              <a:t>Sun, moon, stars darkened</a:t>
            </a:r>
          </a:p>
          <a:p>
            <a:pPr marL="82296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1/3 light turned to darkness</a:t>
            </a:r>
          </a:p>
          <a:p>
            <a:pPr marL="822960" lvl="1" indent="-457200">
              <a:buFont typeface="Wingdings" panose="05000000000000000000" pitchFamily="2" charset="2"/>
              <a:buChar char="Ø"/>
            </a:pPr>
            <a:endParaRPr lang="en-US" sz="2600" b="1" dirty="0">
              <a:latin typeface="Arial" panose="020B0604020202020204" pitchFamily="34" charset="0"/>
              <a:cs typeface="Arial" panose="020B0604020202020204" pitchFamily="34" charset="0"/>
            </a:endParaRPr>
          </a:p>
          <a:p>
            <a:pPr marL="0" indent="0">
              <a:buFont typeface="+mj-lt"/>
              <a:buNone/>
            </a:pPr>
            <a:r>
              <a:rPr lang="en-US" b="1" dirty="0"/>
              <a:t>There is something that God is saying in chapter 8</a:t>
            </a:r>
          </a:p>
          <a:p>
            <a:pPr marL="0" indent="0">
              <a:buFont typeface="+mj-lt"/>
              <a:buNone/>
            </a:pPr>
            <a:endParaRPr lang="en-US" b="1" dirty="0"/>
          </a:p>
          <a:p>
            <a:pPr marL="0" indent="0">
              <a:buFont typeface="+mj-lt"/>
              <a:buNone/>
            </a:pPr>
            <a:r>
              <a:rPr lang="en-US" b="1" dirty="0"/>
              <a:t>See pattern?</a:t>
            </a:r>
          </a:p>
          <a:p>
            <a:pPr marL="0" indent="0">
              <a:buFont typeface="+mj-lt"/>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414984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solidFill>
                <a:schemeClr val="tx1"/>
              </a:solidFill>
            </a:endParaRPr>
          </a:p>
          <a:p>
            <a:pPr marL="0" indent="0">
              <a:buFont typeface="Arial" panose="020B0604020202020204" pitchFamily="34" charset="0"/>
              <a:buNone/>
            </a:pPr>
            <a:r>
              <a:rPr lang="en-US" b="1" dirty="0">
                <a:solidFill>
                  <a:schemeClr val="tx1"/>
                </a:solidFill>
              </a:rPr>
              <a:t>In Alabama terms, “You </a:t>
            </a:r>
            <a:r>
              <a:rPr lang="en-US" b="1" dirty="0" err="1">
                <a:solidFill>
                  <a:schemeClr val="tx1"/>
                </a:solidFill>
              </a:rPr>
              <a:t>ain’t</a:t>
            </a:r>
            <a:r>
              <a:rPr lang="en-US" b="1" dirty="0">
                <a:solidFill>
                  <a:schemeClr val="tx1"/>
                </a:solidFill>
              </a:rPr>
              <a:t> seen </a:t>
            </a:r>
            <a:r>
              <a:rPr lang="en-US" b="1" dirty="0" err="1">
                <a:solidFill>
                  <a:schemeClr val="tx1"/>
                </a:solidFill>
              </a:rPr>
              <a:t>nut’n</a:t>
            </a:r>
            <a:r>
              <a:rPr lang="en-US" b="1" dirty="0">
                <a:solidFill>
                  <a:schemeClr val="tx1"/>
                </a:solidFill>
              </a:rPr>
              <a:t>, yet.”</a:t>
            </a:r>
          </a:p>
          <a:p>
            <a:pPr marL="0" indent="0">
              <a:buFont typeface="Arial" panose="020B0604020202020204" pitchFamily="34" charset="0"/>
              <a:buNone/>
            </a:pP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391980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God shows his dominance</a:t>
            </a:r>
          </a:p>
          <a:p>
            <a:pPr marL="0" indent="0">
              <a:buFont typeface="+mj-lt"/>
              <a:buNone/>
            </a:pPr>
            <a:endParaRPr lang="en-US" b="1" dirty="0"/>
          </a:p>
          <a:p>
            <a:pPr marL="0" indent="0">
              <a:buFont typeface="+mj-lt"/>
              <a:buNone/>
            </a:pPr>
            <a:r>
              <a:rPr lang="en-US" b="1" dirty="0"/>
              <a:t>Now, God is preparing for his final judgment of villain of Revelation</a:t>
            </a:r>
          </a:p>
          <a:p>
            <a:pPr marL="0" indent="0">
              <a:buFont typeface="+mj-lt"/>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362257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God will not explicitly say what he does to punish.  It is all symbolic.  </a:t>
            </a:r>
          </a:p>
          <a:p>
            <a:pPr marL="0" indent="0">
              <a:buFont typeface="+mj-lt"/>
              <a:buNone/>
            </a:pPr>
            <a:br>
              <a:rPr lang="en-US" b="1" dirty="0"/>
            </a:br>
            <a:r>
              <a:rPr lang="en-US" b="1" dirty="0"/>
              <a:t>God basically “moves heaven and earth” to bring about repentance.  </a:t>
            </a:r>
          </a:p>
          <a:p>
            <a:pPr marL="0" indent="0">
              <a:buFont typeface="+mj-lt"/>
              <a:buNone/>
            </a:pPr>
            <a:endParaRPr lang="en-US" b="1" dirty="0"/>
          </a:p>
          <a:p>
            <a:pPr marL="0" indent="0">
              <a:buFont typeface="+mj-lt"/>
              <a:buNone/>
            </a:pPr>
            <a:r>
              <a:rPr lang="en-US" b="1" dirty="0"/>
              <a:t>Providence of God?  </a:t>
            </a:r>
          </a:p>
          <a:p>
            <a:pPr marL="0" indent="0">
              <a:buFont typeface="+mj-lt"/>
              <a:buNone/>
            </a:pPr>
            <a:endParaRPr lang="en-US" b="1" dirty="0"/>
          </a:p>
          <a:p>
            <a:pPr marL="0" indent="0">
              <a:buFont typeface="+mj-lt"/>
              <a:buNone/>
            </a:pPr>
            <a:r>
              <a:rPr lang="en-US" b="1" dirty="0"/>
              <a:t>God gave villain room to repent with punishments (what those are, we do not know).</a:t>
            </a:r>
          </a:p>
          <a:p>
            <a:pPr marL="342900" indent="-342900">
              <a:buFont typeface="Arial" panose="020B0604020202020204" pitchFamily="34" charset="0"/>
              <a:buChar char="•"/>
            </a:pPr>
            <a:r>
              <a:rPr lang="en-US" b="1" dirty="0"/>
              <a:t>God even involves evil in the punishment and influence of trying to get evil to repent.</a:t>
            </a:r>
          </a:p>
          <a:p>
            <a:pPr marL="0" indent="0">
              <a:buFont typeface="+mj-lt"/>
              <a:buNone/>
            </a:pPr>
            <a:endParaRPr lang="en-US" b="1" dirty="0"/>
          </a:p>
          <a:p>
            <a:pPr marL="0" indent="0">
              <a:buFont typeface="+mj-lt"/>
              <a:buNone/>
            </a:pPr>
            <a:r>
              <a:rPr lang="en-US" b="1" dirty="0"/>
              <a:t>Then, God proclaims his kingdom, and prepares for final judgment.</a:t>
            </a:r>
          </a:p>
          <a:p>
            <a:pPr marL="0" indent="0">
              <a:buFont typeface="+mj-lt"/>
              <a:buNone/>
            </a:pPr>
            <a:endParaRPr lang="en-US" b="1" dirty="0"/>
          </a:p>
          <a:p>
            <a:pPr marL="0" indent="0">
              <a:buFont typeface="+mj-lt"/>
              <a:buNone/>
            </a:pPr>
            <a:r>
              <a:rPr lang="en-US" b="1" dirty="0"/>
              <a:t>#6:  Could be literal battles discussed in chapter 17.  </a:t>
            </a:r>
          </a:p>
          <a:p>
            <a:pPr marL="0" indent="0">
              <a:buFont typeface="+mj-lt"/>
              <a:buNone/>
            </a:pPr>
            <a:endParaRPr lang="en-US" b="1" dirty="0"/>
          </a:p>
          <a:p>
            <a:pPr marL="0" indent="0">
              <a:buFont typeface="+mj-lt"/>
              <a:buNone/>
            </a:pPr>
            <a:r>
              <a:rPr lang="en-US" b="1" dirty="0"/>
              <a:t>God’s dominance </a:t>
            </a:r>
          </a:p>
          <a:p>
            <a:pPr marL="342900" indent="-342900">
              <a:buFont typeface="Arial" panose="020B0604020202020204" pitchFamily="34" charset="0"/>
              <a:buChar char="•"/>
            </a:pPr>
            <a:r>
              <a:rPr lang="en-US" b="1" dirty="0"/>
              <a:t>Over earth and universe</a:t>
            </a:r>
          </a:p>
          <a:p>
            <a:pPr marL="342900" indent="-342900">
              <a:buFont typeface="Arial" panose="020B0604020202020204" pitchFamily="34" charset="0"/>
              <a:buChar char="•"/>
            </a:pPr>
            <a:r>
              <a:rPr lang="en-US" b="1" dirty="0"/>
              <a:t>Can change status to affect behavior of evil</a:t>
            </a:r>
          </a:p>
          <a:p>
            <a:pPr marL="0" indent="0">
              <a:buFont typeface="+mj-lt"/>
              <a:buNone/>
            </a:pPr>
            <a:endParaRPr lang="en-US" b="1" dirty="0"/>
          </a:p>
          <a:p>
            <a:pPr marL="0" indent="0">
              <a:buFont typeface="+mj-lt"/>
              <a:buNone/>
            </a:pPr>
            <a:r>
              <a:rPr lang="en-US" b="1" dirty="0"/>
              <a:t>Regardless of God’s efforts, Revelation 9:20-21 says villain repented not.  </a:t>
            </a:r>
          </a:p>
          <a:p>
            <a:pPr marL="0" indent="0">
              <a:buFont typeface="+mj-lt"/>
              <a:buNone/>
            </a:pPr>
            <a:endParaRPr lang="en-US" b="1" dirty="0"/>
          </a:p>
          <a:p>
            <a:pPr marL="0" indent="0">
              <a:buFont typeface="+mj-lt"/>
              <a:buNone/>
            </a:pPr>
            <a:r>
              <a:rPr lang="en-US" b="1" dirty="0"/>
              <a:t>Does God allow struggles and battles into our lives to humble us?  Bring about repentance?  </a:t>
            </a:r>
          </a:p>
          <a:p>
            <a:pPr marL="0" indent="0">
              <a:buFont typeface="+mj-lt"/>
              <a:buNone/>
            </a:pPr>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129219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dirty="0">
                <a:latin typeface="Arial" panose="020B0604020202020204" pitchFamily="34" charset="0"/>
                <a:cs typeface="Arial" panose="020B0604020202020204" pitchFamily="34" charset="0"/>
              </a:rPr>
              <a:t>Rev 9</a:t>
            </a:r>
          </a:p>
          <a:p>
            <a:pPr marL="0" indent="0">
              <a:buFont typeface="Arial" panose="020B0604020202020204" pitchFamily="34" charset="0"/>
              <a:buNone/>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Demonstrated throughout the Bible, including Revelation</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Beings from bottomless pit are evil</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God controls who and what they will harm or kill</a:t>
            </a: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rPr>
              <a:t>Ultimately, God is in control</a:t>
            </a:r>
          </a:p>
          <a:p>
            <a:pPr marL="0" indent="0">
              <a:buFont typeface="Arial" panose="020B0604020202020204" pitchFamily="34" charset="0"/>
              <a:buNone/>
            </a:pP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302004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scribd.com/author/275830349/Richie-Coole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mc/articles/PMC7598223/#CR8"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www.ncbi.nlm.nih.gov/pmc/articles/PMC7598223/#CR7" TargetMode="External"/><Relationship Id="rId4" Type="http://schemas.openxmlformats.org/officeDocument/2006/relationships/hyperlink" Target="https://www.ncbi.nlm.nih.gov/pmc/articles/PMC7598223/#CR17"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iblehub.com/greek/aetou_105.ht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2056656" y="2638356"/>
            <a:ext cx="8078686"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8</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Observations</a:t>
            </a:r>
          </a:p>
        </p:txBody>
      </p:sp>
      <p:sp>
        <p:nvSpPr>
          <p:cNvPr id="4" name="TextBox 3">
            <a:extLst>
              <a:ext uri="{FF2B5EF4-FFF2-40B4-BE49-F238E27FC236}">
                <a16:creationId xmlns:a16="http://schemas.microsoft.com/office/drawing/2014/main" id="{7A1670C0-0D28-2EBD-D1C6-49786CF6157F}"/>
              </a:ext>
            </a:extLst>
          </p:cNvPr>
          <p:cNvSpPr txBox="1"/>
          <p:nvPr/>
        </p:nvSpPr>
        <p:spPr>
          <a:xfrm>
            <a:off x="1797957" y="2207024"/>
            <a:ext cx="8577633" cy="4401205"/>
          </a:xfrm>
          <a:prstGeom prst="rect">
            <a:avLst/>
          </a:prstGeom>
          <a:noFill/>
        </p:spPr>
        <p:txBody>
          <a:bodyPr wrap="square">
            <a:spAutoFit/>
          </a:bodyPr>
          <a:lstStyle/>
          <a:p>
            <a:pPr marL="182880" lvl="1"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God has dominion over:</a:t>
            </a:r>
          </a:p>
          <a:p>
            <a:pPr marL="880110" lvl="2" indent="-514350">
              <a:buFont typeface="+mj-lt"/>
              <a:buAutoNum type="arabicPeriod"/>
            </a:pPr>
            <a:r>
              <a:rPr lang="en-US" sz="2800" b="1" dirty="0">
                <a:latin typeface="Arial" panose="020B0604020202020204" pitchFamily="34" charset="0"/>
                <a:cs typeface="Arial" panose="020B0604020202020204" pitchFamily="34" charset="0"/>
              </a:rPr>
              <a:t>Nature	</a:t>
            </a:r>
          </a:p>
          <a:p>
            <a:pPr marL="1337310" lvl="3"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Chapter 8; 9:4</a:t>
            </a:r>
          </a:p>
          <a:p>
            <a:pPr marL="880110" lvl="2" indent="-514350">
              <a:buFont typeface="+mj-lt"/>
              <a:buAutoNum type="arabicPeriod"/>
            </a:pPr>
            <a:r>
              <a:rPr lang="en-US" sz="2800" b="1" dirty="0">
                <a:latin typeface="Arial" panose="020B0604020202020204" pitchFamily="34" charset="0"/>
                <a:cs typeface="Arial" panose="020B0604020202020204" pitchFamily="34" charset="0"/>
              </a:rPr>
              <a:t>Demons</a:t>
            </a:r>
          </a:p>
          <a:p>
            <a:pPr marL="1337310" lvl="3"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Locust from bottomless pit</a:t>
            </a:r>
          </a:p>
          <a:p>
            <a:pPr marL="1337310" lvl="3"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Book of Job  (God limits Satan)</a:t>
            </a:r>
          </a:p>
          <a:p>
            <a:pPr marL="880110" lvl="2" indent="-514350">
              <a:buFont typeface="+mj-lt"/>
              <a:buAutoNum type="arabicPeriod"/>
            </a:pPr>
            <a:r>
              <a:rPr lang="en-US" sz="2800" b="1" dirty="0">
                <a:latin typeface="Arial" panose="020B0604020202020204" pitchFamily="34" charset="0"/>
                <a:cs typeface="Arial" panose="020B0604020202020204" pitchFamily="34" charset="0"/>
              </a:rPr>
              <a:t>Punishment</a:t>
            </a:r>
          </a:p>
          <a:p>
            <a:pPr marL="1337310" lvl="3"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Punishes some without impacting others</a:t>
            </a:r>
          </a:p>
          <a:p>
            <a:pPr marL="880110" lvl="2" indent="-514350">
              <a:buFont typeface="+mj-lt"/>
              <a:buAutoNum type="arabicPeriod"/>
            </a:pPr>
            <a:r>
              <a:rPr lang="en-US" sz="2800" b="1" dirty="0">
                <a:latin typeface="Arial" panose="020B0604020202020204" pitchFamily="34" charset="0"/>
                <a:cs typeface="Arial" panose="020B0604020202020204" pitchFamily="34" charset="0"/>
              </a:rPr>
              <a:t>Evil - uses evil to punish evil</a:t>
            </a:r>
          </a:p>
          <a:p>
            <a:pPr marL="1337310" lvl="3"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Satan gladly destroys his own</a:t>
            </a:r>
          </a:p>
        </p:txBody>
      </p:sp>
      <p:sp>
        <p:nvSpPr>
          <p:cNvPr id="5" name="TextBox 4">
            <a:extLst>
              <a:ext uri="{FF2B5EF4-FFF2-40B4-BE49-F238E27FC236}">
                <a16:creationId xmlns:a16="http://schemas.microsoft.com/office/drawing/2014/main" id="{8B7BC8C0-EA53-084D-FBF9-D52EEA352988}"/>
              </a:ext>
            </a:extLst>
          </p:cNvPr>
          <p:cNvSpPr txBox="1"/>
          <p:nvPr/>
        </p:nvSpPr>
        <p:spPr>
          <a:xfrm>
            <a:off x="-12700" y="607127"/>
            <a:ext cx="12198946"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4  </a:t>
            </a:r>
            <a:r>
              <a:rPr lang="en-US" sz="2800" b="1" i="1" dirty="0">
                <a:latin typeface="Arial" panose="020B0604020202020204" pitchFamily="34" charset="0"/>
                <a:cs typeface="Arial" panose="020B0604020202020204" pitchFamily="34" charset="0"/>
              </a:rPr>
              <a:t>And it was commanded them that they should not hurt the grass of the earth, neither any green thing, neither any tree; but only those men which have not the seal of God in their foreheads.</a:t>
            </a:r>
          </a:p>
        </p:txBody>
      </p:sp>
    </p:spTree>
    <p:extLst>
      <p:ext uri="{BB962C8B-B14F-4D97-AF65-F5344CB8AC3E}">
        <p14:creationId xmlns:p14="http://schemas.microsoft.com/office/powerpoint/2010/main" val="338734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Observations</a:t>
            </a:r>
          </a:p>
        </p:txBody>
      </p:sp>
      <p:sp>
        <p:nvSpPr>
          <p:cNvPr id="6" name="TextBox 5">
            <a:extLst>
              <a:ext uri="{FF2B5EF4-FFF2-40B4-BE49-F238E27FC236}">
                <a16:creationId xmlns:a16="http://schemas.microsoft.com/office/drawing/2014/main" id="{AE0AADAC-D180-E2E8-0B1D-DB8AEA1F147E}"/>
              </a:ext>
            </a:extLst>
          </p:cNvPr>
          <p:cNvSpPr txBox="1"/>
          <p:nvPr/>
        </p:nvSpPr>
        <p:spPr>
          <a:xfrm>
            <a:off x="-6945" y="4557515"/>
            <a:ext cx="12198945" cy="523220"/>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Why even mention the 4 horns of the altar?</a:t>
            </a:r>
          </a:p>
        </p:txBody>
      </p:sp>
      <p:sp>
        <p:nvSpPr>
          <p:cNvPr id="7" name="TextBox 6">
            <a:extLst>
              <a:ext uri="{FF2B5EF4-FFF2-40B4-BE49-F238E27FC236}">
                <a16:creationId xmlns:a16="http://schemas.microsoft.com/office/drawing/2014/main" id="{3B38DC50-CB4E-3833-407D-0ED4B1C0A324}"/>
              </a:ext>
            </a:extLst>
          </p:cNvPr>
          <p:cNvSpPr txBox="1"/>
          <p:nvPr/>
        </p:nvSpPr>
        <p:spPr>
          <a:xfrm>
            <a:off x="0" y="602722"/>
            <a:ext cx="12192000" cy="2677656"/>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13  </a:t>
            </a:r>
            <a:r>
              <a:rPr lang="en-US" sz="2800" b="1" i="1" dirty="0">
                <a:latin typeface="Arial" panose="020B0604020202020204" pitchFamily="34" charset="0"/>
                <a:cs typeface="Arial" panose="020B0604020202020204" pitchFamily="34" charset="0"/>
              </a:rPr>
              <a:t>And the sixth angel sounded, and I heard a voice from the </a:t>
            </a:r>
            <a:r>
              <a:rPr lang="en-US" sz="2800" b="1" i="1" u="sng" dirty="0">
                <a:solidFill>
                  <a:srgbClr val="C00000"/>
                </a:solidFill>
                <a:latin typeface="Arial" panose="020B0604020202020204" pitchFamily="34" charset="0"/>
                <a:cs typeface="Arial" panose="020B0604020202020204" pitchFamily="34" charset="0"/>
              </a:rPr>
              <a:t>four horns of the golden altar</a:t>
            </a:r>
            <a:r>
              <a:rPr lang="en-US" sz="2800" b="1" i="1" dirty="0">
                <a:latin typeface="Arial" panose="020B0604020202020204" pitchFamily="34" charset="0"/>
                <a:cs typeface="Arial" panose="020B0604020202020204" pitchFamily="34" charset="0"/>
              </a:rPr>
              <a:t> which is before God,</a:t>
            </a:r>
          </a:p>
          <a:p>
            <a:pPr algn="just"/>
            <a:r>
              <a:rPr lang="en-US" sz="2800" b="1" baseline="30000" dirty="0">
                <a:solidFill>
                  <a:srgbClr val="C00000"/>
                </a:solidFill>
                <a:latin typeface="Arial" panose="020B0604020202020204" pitchFamily="34" charset="0"/>
                <a:cs typeface="Arial" panose="020B0604020202020204" pitchFamily="34" charset="0"/>
              </a:rPr>
              <a:t>14  </a:t>
            </a:r>
            <a:r>
              <a:rPr lang="en-US" sz="2800" b="1" i="1" dirty="0">
                <a:latin typeface="Arial" panose="020B0604020202020204" pitchFamily="34" charset="0"/>
                <a:cs typeface="Arial" panose="020B0604020202020204" pitchFamily="34" charset="0"/>
              </a:rPr>
              <a:t>Saying to the sixth angel which had the trumpet, Loose the four angels which are bound in the great river Euphrates.</a:t>
            </a:r>
          </a:p>
          <a:p>
            <a:pPr algn="just"/>
            <a:r>
              <a:rPr lang="en-US" sz="2800" b="1" baseline="30000" dirty="0">
                <a:solidFill>
                  <a:srgbClr val="C00000"/>
                </a:solidFill>
                <a:latin typeface="Arial" panose="020B0604020202020204" pitchFamily="34" charset="0"/>
                <a:cs typeface="Arial" panose="020B0604020202020204" pitchFamily="34" charset="0"/>
              </a:rPr>
              <a:t>15  </a:t>
            </a:r>
            <a:r>
              <a:rPr lang="en-US" sz="2800" b="1" i="1" dirty="0">
                <a:latin typeface="Arial" panose="020B0604020202020204" pitchFamily="34" charset="0"/>
                <a:cs typeface="Arial" panose="020B0604020202020204" pitchFamily="34" charset="0"/>
              </a:rPr>
              <a:t>And the four angels were loosed, which were prepared for an hour, and a day, and a month, and a year, for to slay the third part of men.</a:t>
            </a:r>
          </a:p>
        </p:txBody>
      </p:sp>
    </p:spTree>
    <p:extLst>
      <p:ext uri="{BB962C8B-B14F-4D97-AF65-F5344CB8AC3E}">
        <p14:creationId xmlns:p14="http://schemas.microsoft.com/office/powerpoint/2010/main" val="283844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30145"/>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extLst>
              <a:ext uri="{FF2B5EF4-FFF2-40B4-BE49-F238E27FC236}">
                <a16:creationId xmlns:a16="http://schemas.microsoft.com/office/drawing/2014/main" id="{8101B474-48D7-7AD8-1E0D-C1E0574DC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0145"/>
            <a:ext cx="12219649" cy="6869635"/>
          </a:xfrm>
          <a:prstGeom prst="rect">
            <a:avLst/>
          </a:prstGeom>
        </p:spPr>
      </p:pic>
      <p:sp>
        <p:nvSpPr>
          <p:cNvPr id="11" name="Arrow: Right 10">
            <a:extLst>
              <a:ext uri="{FF2B5EF4-FFF2-40B4-BE49-F238E27FC236}">
                <a16:creationId xmlns:a16="http://schemas.microsoft.com/office/drawing/2014/main" id="{D2AE8909-97C8-4F3F-D52E-838FCF821722}"/>
              </a:ext>
            </a:extLst>
          </p:cNvPr>
          <p:cNvSpPr/>
          <p:nvPr/>
        </p:nvSpPr>
        <p:spPr>
          <a:xfrm rot="5400000">
            <a:off x="2824448" y="1355896"/>
            <a:ext cx="978408" cy="5350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FA6D698C-B788-23F6-05FB-1049BFA30C37}"/>
              </a:ext>
            </a:extLst>
          </p:cNvPr>
          <p:cNvSpPr/>
          <p:nvPr/>
        </p:nvSpPr>
        <p:spPr>
          <a:xfrm rot="5400000">
            <a:off x="3612468" y="980686"/>
            <a:ext cx="978408" cy="5350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065739EE-BB09-B36B-B015-C8985718784E}"/>
              </a:ext>
            </a:extLst>
          </p:cNvPr>
          <p:cNvSpPr/>
          <p:nvPr/>
        </p:nvSpPr>
        <p:spPr>
          <a:xfrm rot="5400000">
            <a:off x="7981665" y="1355896"/>
            <a:ext cx="978408" cy="5350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8FC81D97-B8CE-DE1A-E809-FD8E12710AA9}"/>
              </a:ext>
            </a:extLst>
          </p:cNvPr>
          <p:cNvSpPr/>
          <p:nvPr/>
        </p:nvSpPr>
        <p:spPr>
          <a:xfrm rot="5400000">
            <a:off x="10532197" y="1092295"/>
            <a:ext cx="978408" cy="5350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Tree>
    <p:extLst>
      <p:ext uri="{BB962C8B-B14F-4D97-AF65-F5344CB8AC3E}">
        <p14:creationId xmlns:p14="http://schemas.microsoft.com/office/powerpoint/2010/main" val="6462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75A99-D8CB-265D-3498-CCAC3F7ABD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CCD12-1AD4-A91D-A5D7-B1C3E51DE28E}"/>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3" name="Title 1">
            <a:extLst>
              <a:ext uri="{FF2B5EF4-FFF2-40B4-BE49-F238E27FC236}">
                <a16:creationId xmlns:a16="http://schemas.microsoft.com/office/drawing/2014/main" id="{8047FBFF-8471-E187-A970-77B2792F58C4}"/>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Observations</a:t>
            </a:r>
          </a:p>
        </p:txBody>
      </p:sp>
      <p:sp>
        <p:nvSpPr>
          <p:cNvPr id="4" name="TextBox 3">
            <a:extLst>
              <a:ext uri="{FF2B5EF4-FFF2-40B4-BE49-F238E27FC236}">
                <a16:creationId xmlns:a16="http://schemas.microsoft.com/office/drawing/2014/main" id="{C562E00C-DBCD-0A13-601C-710D1D7A49F3}"/>
              </a:ext>
            </a:extLst>
          </p:cNvPr>
          <p:cNvSpPr txBox="1"/>
          <p:nvPr/>
        </p:nvSpPr>
        <p:spPr>
          <a:xfrm>
            <a:off x="0" y="653405"/>
            <a:ext cx="12154356" cy="6124754"/>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Priest wiped blood from sacrifice onto altar horns</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What other purpose did the horns of the altar serve?</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1 Kings 1:49 - Adonijah</a:t>
            </a:r>
          </a:p>
          <a:p>
            <a:pPr marL="16002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1 Kings 2:28 - Joab</a:t>
            </a:r>
          </a:p>
          <a:p>
            <a:pPr lvl="0"/>
            <a:endParaRPr lang="en-US" sz="28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800" b="1" dirty="0">
                <a:solidFill>
                  <a:srgbClr val="001320"/>
                </a:solidFill>
                <a:latin typeface="Arial" panose="020B0604020202020204" pitchFamily="34" charset="0"/>
                <a:cs typeface="Arial" panose="020B0604020202020204" pitchFamily="34" charset="0"/>
              </a:rPr>
              <a:t>Horns of altar provided refuge to spare life</a:t>
            </a:r>
          </a:p>
          <a:p>
            <a:pPr lvl="0"/>
            <a:endParaRPr lang="en-US" sz="28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Significance of altar horns’ voice?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Even altar horns will not save you from God’s wrath</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Time to repent is passed, no where to run to, no where to hide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Chapter 6 - evil wants mountains to fall on them, hide from wrath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83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4CECC-95BE-A8CD-7871-F7826A39E6E9}"/>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4062367-1DB7-11FA-ACC7-18B64B99223D}"/>
              </a:ext>
            </a:extLst>
          </p:cNvPr>
          <p:cNvGrpSpPr/>
          <p:nvPr/>
        </p:nvGrpSpPr>
        <p:grpSpPr>
          <a:xfrm>
            <a:off x="-9843" y="-2015"/>
            <a:ext cx="12204192" cy="554512"/>
            <a:chOff x="-8349" y="950081"/>
            <a:chExt cx="9147932" cy="554512"/>
          </a:xfrm>
        </p:grpSpPr>
        <p:sp>
          <p:nvSpPr>
            <p:cNvPr id="8" name="Oval 7">
              <a:extLst>
                <a:ext uri="{FF2B5EF4-FFF2-40B4-BE49-F238E27FC236}">
                  <a16:creationId xmlns:a16="http://schemas.microsoft.com/office/drawing/2014/main" id="{8B8914FB-2C4F-8387-CE21-2F48EF930C7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287958A6-2500-ED96-FBD7-FDE50F0B0973}"/>
                </a:ext>
              </a:extLst>
            </p:cNvPr>
            <p:cNvGrpSpPr/>
            <p:nvPr/>
          </p:nvGrpSpPr>
          <p:grpSpPr>
            <a:xfrm>
              <a:off x="-8349" y="950081"/>
              <a:ext cx="9147932" cy="466344"/>
              <a:chOff x="-8349" y="950081"/>
              <a:chExt cx="9147932" cy="466344"/>
            </a:xfrm>
          </p:grpSpPr>
          <p:pic>
            <p:nvPicPr>
              <p:cNvPr id="10" name="Picture 9">
                <a:extLst>
                  <a:ext uri="{FF2B5EF4-FFF2-40B4-BE49-F238E27FC236}">
                    <a16:creationId xmlns:a16="http://schemas.microsoft.com/office/drawing/2014/main" id="{99AF743C-BFA5-CA7F-6910-A92E748C7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1" name="Picture 10">
                <a:extLst>
                  <a:ext uri="{FF2B5EF4-FFF2-40B4-BE49-F238E27FC236}">
                    <a16:creationId xmlns:a16="http://schemas.microsoft.com/office/drawing/2014/main" id="{0D94124F-8F1B-BC1D-A4BF-7393FBCB9A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2" name="Group 11">
            <a:extLst>
              <a:ext uri="{FF2B5EF4-FFF2-40B4-BE49-F238E27FC236}">
                <a16:creationId xmlns:a16="http://schemas.microsoft.com/office/drawing/2014/main" id="{DD6D023E-ADFA-3096-2586-1535EE03C1DE}"/>
              </a:ext>
            </a:extLst>
          </p:cNvPr>
          <p:cNvGrpSpPr/>
          <p:nvPr/>
        </p:nvGrpSpPr>
        <p:grpSpPr>
          <a:xfrm>
            <a:off x="0" y="6766560"/>
            <a:ext cx="12204192" cy="91440"/>
            <a:chOff x="-8349" y="950081"/>
            <a:chExt cx="9147932" cy="466344"/>
          </a:xfrm>
        </p:grpSpPr>
        <p:pic>
          <p:nvPicPr>
            <p:cNvPr id="13" name="Picture 12">
              <a:extLst>
                <a:ext uri="{FF2B5EF4-FFF2-40B4-BE49-F238E27FC236}">
                  <a16:creationId xmlns:a16="http://schemas.microsoft.com/office/drawing/2014/main" id="{EF32426C-52FD-51D4-4DFF-AAB2040355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4" name="Picture 13">
              <a:extLst>
                <a:ext uri="{FF2B5EF4-FFF2-40B4-BE49-F238E27FC236}">
                  <a16:creationId xmlns:a16="http://schemas.microsoft.com/office/drawing/2014/main" id="{B04B47EC-A8A9-65BA-80B9-430BF29561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15" name="TextBox 14">
            <a:extLst>
              <a:ext uri="{FF2B5EF4-FFF2-40B4-BE49-F238E27FC236}">
                <a16:creationId xmlns:a16="http://schemas.microsoft.com/office/drawing/2014/main" id="{FD2ABB79-5D67-DAD1-7207-E5EF8CB53A0A}"/>
              </a:ext>
            </a:extLst>
          </p:cNvPr>
          <p:cNvSpPr txBox="1"/>
          <p:nvPr/>
        </p:nvSpPr>
        <p:spPr>
          <a:xfrm>
            <a:off x="1595963" y="2992168"/>
            <a:ext cx="9007021" cy="2769989"/>
          </a:xfrm>
          <a:prstGeom prst="rect">
            <a:avLst/>
          </a:prstGeom>
          <a:noFill/>
        </p:spPr>
        <p:txBody>
          <a:bodyPr wrap="square" rtlCol="0">
            <a:spAutoFit/>
          </a:bodyPr>
          <a:lstStyle/>
          <a:p>
            <a:pPr algn="ctr"/>
            <a:r>
              <a:rPr lang="en-US" sz="3600" b="1" dirty="0">
                <a:solidFill>
                  <a:schemeClr val="bg1">
                    <a:lumMod val="95000"/>
                  </a:schemeClr>
                </a:solidFill>
                <a:latin typeface="Arial" panose="020B0604020202020204" pitchFamily="34" charset="0"/>
                <a:cs typeface="Arial" panose="020B0604020202020204" pitchFamily="34" charset="0"/>
              </a:rPr>
              <a:t>Revelation is</a:t>
            </a:r>
          </a:p>
          <a:p>
            <a:pPr algn="ctr"/>
            <a:r>
              <a:rPr lang="en-US" sz="13800" dirty="0">
                <a:solidFill>
                  <a:srgbClr val="FFFF00"/>
                </a:solidFill>
                <a:latin typeface="Arial" pitchFamily="34" charset="0"/>
                <a:cs typeface="Arial" pitchFamily="34" charset="0"/>
              </a:rPr>
              <a:t>C</a:t>
            </a:r>
            <a:r>
              <a:rPr lang="en-US" sz="13800" dirty="0">
                <a:solidFill>
                  <a:srgbClr val="FFC000"/>
                </a:solidFill>
                <a:latin typeface="Arial" pitchFamily="34" charset="0"/>
                <a:cs typeface="Arial" pitchFamily="34" charset="0"/>
              </a:rPr>
              <a:t>o</a:t>
            </a:r>
            <a:r>
              <a:rPr lang="en-US" sz="13800" dirty="0">
                <a:solidFill>
                  <a:srgbClr val="FF0000"/>
                </a:solidFill>
                <a:latin typeface="Arial" pitchFamily="34" charset="0"/>
                <a:cs typeface="Arial" pitchFamily="34" charset="0"/>
              </a:rPr>
              <a:t>l</a:t>
            </a:r>
            <a:r>
              <a:rPr lang="en-US" sz="13800" dirty="0">
                <a:solidFill>
                  <a:srgbClr val="00B0F0"/>
                </a:solidFill>
                <a:latin typeface="Arial" pitchFamily="34" charset="0"/>
                <a:cs typeface="Arial" pitchFamily="34" charset="0"/>
              </a:rPr>
              <a:t>o</a:t>
            </a:r>
            <a:r>
              <a:rPr lang="en-US" sz="13800" dirty="0">
                <a:solidFill>
                  <a:srgbClr val="00B050"/>
                </a:solidFill>
                <a:latin typeface="Arial" pitchFamily="34" charset="0"/>
                <a:cs typeface="Arial" pitchFamily="34" charset="0"/>
              </a:rPr>
              <a:t>r</a:t>
            </a:r>
            <a:r>
              <a:rPr lang="en-US" sz="13800" dirty="0">
                <a:solidFill>
                  <a:schemeClr val="tx2">
                    <a:lumMod val="20000"/>
                    <a:lumOff val="80000"/>
                  </a:schemeClr>
                </a:solidFill>
                <a:latin typeface="Arial" pitchFamily="34" charset="0"/>
                <a:cs typeface="Arial" pitchFamily="34" charset="0"/>
              </a:rPr>
              <a:t>f</a:t>
            </a:r>
            <a:r>
              <a:rPr lang="en-US" sz="13800" dirty="0">
                <a:solidFill>
                  <a:schemeClr val="accent2">
                    <a:lumMod val="75000"/>
                  </a:schemeClr>
                </a:solidFill>
                <a:latin typeface="Arial" pitchFamily="34" charset="0"/>
                <a:cs typeface="Arial" pitchFamily="34" charset="0"/>
              </a:rPr>
              <a:t>u</a:t>
            </a:r>
            <a:r>
              <a:rPr lang="en-US" sz="13800" dirty="0">
                <a:solidFill>
                  <a:srgbClr val="FFFF00"/>
                </a:solidFill>
                <a:latin typeface="Arial" pitchFamily="34" charset="0"/>
                <a:cs typeface="Arial" pitchFamily="34" charset="0"/>
              </a:rPr>
              <a:t>l</a:t>
            </a:r>
          </a:p>
        </p:txBody>
      </p:sp>
      <p:sp>
        <p:nvSpPr>
          <p:cNvPr id="16" name="TextBox 15">
            <a:extLst>
              <a:ext uri="{FF2B5EF4-FFF2-40B4-BE49-F238E27FC236}">
                <a16:creationId xmlns:a16="http://schemas.microsoft.com/office/drawing/2014/main" id="{12878BC6-8AE5-6165-3EF1-10FFD2B9862F}"/>
              </a:ext>
            </a:extLst>
          </p:cNvPr>
          <p:cNvSpPr txBox="1"/>
          <p:nvPr/>
        </p:nvSpPr>
        <p:spPr>
          <a:xfrm>
            <a:off x="-12192" y="643030"/>
            <a:ext cx="12198946" cy="1384995"/>
          </a:xfrm>
          <a:prstGeom prst="rect">
            <a:avLst/>
          </a:prstGeom>
          <a:solidFill>
            <a:schemeClr val="bg1">
              <a:lumMod val="65000"/>
            </a:schemeClr>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9:17  (NKJV)</a:t>
            </a:r>
          </a:p>
          <a:p>
            <a:pPr algn="just"/>
            <a:r>
              <a:rPr lang="en-US" sz="2800" b="1" baseline="30000" dirty="0">
                <a:solidFill>
                  <a:srgbClr val="C00000"/>
                </a:solidFill>
                <a:latin typeface="Arial" panose="020B0604020202020204" pitchFamily="34" charset="0"/>
                <a:cs typeface="Arial" panose="020B0604020202020204" pitchFamily="34" charset="0"/>
              </a:rPr>
              <a:t>17 </a:t>
            </a:r>
            <a:r>
              <a:rPr lang="en-US" sz="2800" b="1" i="1" dirty="0">
                <a:latin typeface="Arial" panose="020B0604020202020204" pitchFamily="34" charset="0"/>
                <a:cs typeface="Arial" panose="020B0604020202020204" pitchFamily="34" charset="0"/>
              </a:rPr>
              <a:t>And thus I saw the horses in the vision: those who sat on them had breastplates of </a:t>
            </a:r>
            <a:r>
              <a:rPr lang="en-US" sz="2800" b="1" i="1" dirty="0">
                <a:solidFill>
                  <a:srgbClr val="FF0000"/>
                </a:solidFill>
                <a:latin typeface="Arial" panose="020B0604020202020204" pitchFamily="34" charset="0"/>
                <a:cs typeface="Arial" panose="020B0604020202020204" pitchFamily="34" charset="0"/>
              </a:rPr>
              <a:t>fiery red</a:t>
            </a:r>
            <a:r>
              <a:rPr lang="en-US" sz="2800" b="1" i="1" dirty="0">
                <a:latin typeface="Arial" panose="020B0604020202020204" pitchFamily="34" charset="0"/>
                <a:cs typeface="Arial" panose="020B0604020202020204" pitchFamily="34" charset="0"/>
              </a:rPr>
              <a:t>, </a:t>
            </a:r>
            <a:r>
              <a:rPr lang="en-US" sz="2800" b="1" i="1" dirty="0">
                <a:solidFill>
                  <a:srgbClr val="0070C0"/>
                </a:solidFill>
                <a:latin typeface="Arial" panose="020B0604020202020204" pitchFamily="34" charset="0"/>
                <a:cs typeface="Arial" panose="020B0604020202020204" pitchFamily="34" charset="0"/>
              </a:rPr>
              <a:t>hyacinth blue</a:t>
            </a:r>
            <a:r>
              <a:rPr lang="en-US" sz="2800" b="1" i="1" dirty="0">
                <a:latin typeface="Arial" panose="020B0604020202020204" pitchFamily="34" charset="0"/>
                <a:cs typeface="Arial" panose="020B0604020202020204" pitchFamily="34" charset="0"/>
              </a:rPr>
              <a:t>, and </a:t>
            </a:r>
            <a:r>
              <a:rPr lang="en-US" sz="2800" b="1" i="1" dirty="0">
                <a:solidFill>
                  <a:srgbClr val="FFFF00"/>
                </a:solidFill>
                <a:latin typeface="Arial" panose="020B0604020202020204" pitchFamily="34" charset="0"/>
                <a:cs typeface="Arial" panose="020B0604020202020204" pitchFamily="34" charset="0"/>
              </a:rPr>
              <a:t>sulfur yellow</a:t>
            </a:r>
            <a:r>
              <a:rPr lang="en-US" sz="2800" b="1" i="1" dirty="0">
                <a:latin typeface="Arial" panose="020B0604020202020204" pitchFamily="34" charset="0"/>
                <a:cs typeface="Arial" panose="020B0604020202020204" pitchFamily="34" charset="0"/>
              </a:rPr>
              <a:t>;</a:t>
            </a:r>
          </a:p>
        </p:txBody>
      </p:sp>
      <p:sp>
        <p:nvSpPr>
          <p:cNvPr id="17" name="Slide Number Placeholder 1">
            <a:extLst>
              <a:ext uri="{FF2B5EF4-FFF2-40B4-BE49-F238E27FC236}">
                <a16:creationId xmlns:a16="http://schemas.microsoft.com/office/drawing/2014/main" id="{BC98A914-FEE5-CC6F-9909-C5BDD58D3285}"/>
              </a:ext>
            </a:extLst>
          </p:cNvPr>
          <p:cNvSpPr>
            <a:spLocks noGrp="1"/>
          </p:cNvSpPr>
          <p:nvPr>
            <p:ph type="sldNum" sz="quarter" idx="10"/>
          </p:nvPr>
        </p:nvSpPr>
        <p:spPr>
          <a:xfrm>
            <a:off x="11427229" y="57640"/>
            <a:ext cx="741105" cy="365125"/>
          </a:xfrm>
        </p:spPr>
        <p:txBody>
          <a:bodyPr/>
          <a:lstStyle/>
          <a:p>
            <a:fld id="{074AB93A-AEF6-4B2B-8015-AB1375F19FCF}" type="slidenum">
              <a:rPr lang="en-US" smtClean="0"/>
              <a:pPr/>
              <a:t>14</a:t>
            </a:fld>
            <a:endParaRPr lang="en-US"/>
          </a:p>
        </p:txBody>
      </p:sp>
      <p:sp>
        <p:nvSpPr>
          <p:cNvPr id="18" name="Title 1">
            <a:extLst>
              <a:ext uri="{FF2B5EF4-FFF2-40B4-BE49-F238E27FC236}">
                <a16:creationId xmlns:a16="http://schemas.microsoft.com/office/drawing/2014/main" id="{FFC9CDAC-3EF9-BB61-7223-36B1547081B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Revelation Characteristic</a:t>
            </a:r>
          </a:p>
        </p:txBody>
      </p:sp>
    </p:spTree>
    <p:extLst>
      <p:ext uri="{BB962C8B-B14F-4D97-AF65-F5344CB8AC3E}">
        <p14:creationId xmlns:p14="http://schemas.microsoft.com/office/powerpoint/2010/main" val="154596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4DF4E0-A868-4296-A0A0-D3546629DB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4084098-7535-12A1-AC86-FB09DA933BCF}"/>
              </a:ext>
            </a:extLst>
          </p:cNvPr>
          <p:cNvSpPr txBox="1"/>
          <p:nvPr/>
        </p:nvSpPr>
        <p:spPr>
          <a:xfrm>
            <a:off x="3222626" y="25400"/>
            <a:ext cx="5746749" cy="1569660"/>
          </a:xfrm>
          <a:prstGeom prst="rect">
            <a:avLst/>
          </a:prstGeom>
          <a:noFill/>
        </p:spPr>
        <p:txBody>
          <a:bodyPr wrap="square" rtlCol="0">
            <a:spAutoFit/>
          </a:bodyPr>
          <a:lstStyle/>
          <a:p>
            <a:pPr algn="ctr"/>
            <a:r>
              <a:rPr lang="en-US" sz="9600" b="1" dirty="0">
                <a:solidFill>
                  <a:srgbClr val="FFFF00"/>
                </a:solidFill>
                <a:latin typeface="Arial" panose="020B0604020202020204" pitchFamily="34" charset="0"/>
                <a:cs typeface="Arial" panose="020B0604020202020204" pitchFamily="34" charset="0"/>
              </a:rPr>
              <a:t>Fiery Red</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Tree>
    <p:extLst>
      <p:ext uri="{BB962C8B-B14F-4D97-AF65-F5344CB8AC3E}">
        <p14:creationId xmlns:p14="http://schemas.microsoft.com/office/powerpoint/2010/main" val="26598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3E411B-0B91-C253-B903-75B857077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B0820E2-612B-EBA0-3941-0CBE1E234EAC}"/>
              </a:ext>
            </a:extLst>
          </p:cNvPr>
          <p:cNvSpPr txBox="1"/>
          <p:nvPr/>
        </p:nvSpPr>
        <p:spPr>
          <a:xfrm>
            <a:off x="1851992" y="25400"/>
            <a:ext cx="8488017" cy="1569660"/>
          </a:xfrm>
          <a:prstGeom prst="rect">
            <a:avLst/>
          </a:prstGeom>
          <a:noFill/>
        </p:spPr>
        <p:txBody>
          <a:bodyPr wrap="square" rtlCol="0">
            <a:spAutoFit/>
          </a:bodyPr>
          <a:lstStyle/>
          <a:p>
            <a:pPr algn="ctr"/>
            <a:r>
              <a:rPr lang="en-US" sz="9600" b="1" dirty="0">
                <a:solidFill>
                  <a:srgbClr val="FFFF00"/>
                </a:solidFill>
                <a:latin typeface="Arial" panose="020B0604020202020204" pitchFamily="34" charset="0"/>
                <a:cs typeface="Arial" panose="020B0604020202020204" pitchFamily="34" charset="0"/>
              </a:rPr>
              <a:t>Hyacinth Blue</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Tree>
    <p:extLst>
      <p:ext uri="{BB962C8B-B14F-4D97-AF65-F5344CB8AC3E}">
        <p14:creationId xmlns:p14="http://schemas.microsoft.com/office/powerpoint/2010/main" val="11019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1BA4D-6F3F-589C-A462-DEA3A08E1854}"/>
              </a:ext>
            </a:extLst>
          </p:cNvPr>
          <p:cNvSpPr/>
          <p:nvPr/>
        </p:nvSpPr>
        <p:spPr>
          <a:xfrm>
            <a:off x="-23990" y="-14112"/>
            <a:ext cx="12215990" cy="6872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D0509B-46B6-9542-7A87-8C9B99DFA0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63383" y="1512710"/>
            <a:ext cx="5441245" cy="5339061"/>
          </a:xfrm>
          <a:prstGeom prst="rect">
            <a:avLst/>
          </a:prstGeom>
        </p:spPr>
      </p:pic>
      <p:sp>
        <p:nvSpPr>
          <p:cNvPr id="6" name="TextBox 5">
            <a:extLst>
              <a:ext uri="{FF2B5EF4-FFF2-40B4-BE49-F238E27FC236}">
                <a16:creationId xmlns:a16="http://schemas.microsoft.com/office/drawing/2014/main" id="{87609CF6-7DD4-E30E-CFFD-AE96B644C85F}"/>
              </a:ext>
            </a:extLst>
          </p:cNvPr>
          <p:cNvSpPr txBox="1"/>
          <p:nvPr/>
        </p:nvSpPr>
        <p:spPr>
          <a:xfrm>
            <a:off x="2133201" y="25400"/>
            <a:ext cx="7901609" cy="1569660"/>
          </a:xfrm>
          <a:prstGeom prst="rect">
            <a:avLst/>
          </a:prstGeom>
          <a:noFill/>
        </p:spPr>
        <p:txBody>
          <a:bodyPr wrap="square" rtlCol="0">
            <a:spAutoFit/>
          </a:bodyPr>
          <a:lstStyle/>
          <a:p>
            <a:pPr algn="ctr"/>
            <a:r>
              <a:rPr lang="en-US" sz="9600" b="1" dirty="0">
                <a:solidFill>
                  <a:srgbClr val="FFFF00"/>
                </a:solidFill>
                <a:latin typeface="Arial" panose="020B0604020202020204" pitchFamily="34" charset="0"/>
                <a:cs typeface="Arial" panose="020B0604020202020204" pitchFamily="34" charset="0"/>
              </a:rPr>
              <a:t>Sulfur Yellow</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Tree>
    <p:extLst>
      <p:ext uri="{BB962C8B-B14F-4D97-AF65-F5344CB8AC3E}">
        <p14:creationId xmlns:p14="http://schemas.microsoft.com/office/powerpoint/2010/main" val="41296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Overview</a:t>
            </a:r>
          </a:p>
        </p:txBody>
      </p:sp>
      <p:sp>
        <p:nvSpPr>
          <p:cNvPr id="5" name="TextBox 4">
            <a:extLst>
              <a:ext uri="{FF2B5EF4-FFF2-40B4-BE49-F238E27FC236}">
                <a16:creationId xmlns:a16="http://schemas.microsoft.com/office/drawing/2014/main" id="{BF157EED-F6B1-3553-1453-BAB34D48C66C}"/>
              </a:ext>
            </a:extLst>
          </p:cNvPr>
          <p:cNvSpPr txBox="1"/>
          <p:nvPr/>
        </p:nvSpPr>
        <p:spPr>
          <a:xfrm>
            <a:off x="670083" y="669892"/>
            <a:ext cx="10769600" cy="4893647"/>
          </a:xfrm>
          <a:prstGeom prst="rect">
            <a:avLst/>
          </a:prstGeom>
          <a:noFill/>
        </p:spPr>
        <p:txBody>
          <a:bodyPr wrap="square" rtlCol="0">
            <a:spAutoFit/>
          </a:bodyPr>
          <a:lstStyle/>
          <a:p>
            <a:pPr algn="ctr"/>
            <a:r>
              <a:rPr lang="en-US" sz="2600" b="1" u="sng" dirty="0">
                <a:latin typeface="Arial" panose="020B0604020202020204" pitchFamily="34" charset="0"/>
                <a:cs typeface="Arial" panose="020B0604020202020204" pitchFamily="34" charset="0"/>
              </a:rPr>
              <a:t>How To Convince A Premillennialist?</a:t>
            </a:r>
          </a:p>
          <a:p>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Convince them from Revelation</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Pre-M Revelation interpretation always takes priority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Tribulation, 4 Horsemen, “Anti-Christ”, 1000 Year Reign</a:t>
            </a:r>
          </a:p>
          <a:p>
            <a:pPr lvl="1"/>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Go on offense – question why they believe Pre-M</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How does Pre-M help 7 churches of Asia in 1</a:t>
            </a:r>
            <a:r>
              <a:rPr lang="en-US" sz="2600" b="1" baseline="30000" dirty="0">
                <a:latin typeface="Arial" panose="020B0604020202020204" pitchFamily="34" charset="0"/>
                <a:cs typeface="Arial" panose="020B0604020202020204" pitchFamily="34" charset="0"/>
              </a:rPr>
              <a:t>st</a:t>
            </a:r>
            <a:r>
              <a:rPr lang="en-US" sz="2600" b="1" dirty="0">
                <a:latin typeface="Arial" panose="020B0604020202020204" pitchFamily="34" charset="0"/>
                <a:cs typeface="Arial" panose="020B0604020202020204" pitchFamily="34" charset="0"/>
              </a:rPr>
              <a:t> century?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Revelation vs. what their “St.’s” wrote in N.T.</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“St.” Paul, Peter, John, . . . disagree with Pre-M’s Rev. beliefs</a:t>
            </a:r>
          </a:p>
          <a:p>
            <a:pPr lvl="1"/>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Use Revelation, history, logic, evidence, proof</a:t>
            </a:r>
          </a:p>
        </p:txBody>
      </p:sp>
    </p:spTree>
    <p:extLst>
      <p:ext uri="{BB962C8B-B14F-4D97-AF65-F5344CB8AC3E}">
        <p14:creationId xmlns:p14="http://schemas.microsoft.com/office/powerpoint/2010/main" val="90413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3116-381A-A779-F6D1-04B2D495AA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697A7E-CFD0-907A-997D-4A5B7590F1C5}"/>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3" name="Title 1">
            <a:extLst>
              <a:ext uri="{FF2B5EF4-FFF2-40B4-BE49-F238E27FC236}">
                <a16:creationId xmlns:a16="http://schemas.microsoft.com/office/drawing/2014/main" id="{BD47372C-E66B-2809-B3E7-5057B51CB244}"/>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Questions</a:t>
            </a:r>
          </a:p>
        </p:txBody>
      </p:sp>
      <p:sp>
        <p:nvSpPr>
          <p:cNvPr id="4" name="TextBox 3">
            <a:extLst>
              <a:ext uri="{FF2B5EF4-FFF2-40B4-BE49-F238E27FC236}">
                <a16:creationId xmlns:a16="http://schemas.microsoft.com/office/drawing/2014/main" id="{11CCEAF2-2938-5F68-9B7B-C9591FB66F9F}"/>
              </a:ext>
            </a:extLst>
          </p:cNvPr>
          <p:cNvSpPr txBox="1"/>
          <p:nvPr/>
        </p:nvSpPr>
        <p:spPr>
          <a:xfrm>
            <a:off x="1709685" y="653990"/>
            <a:ext cx="869039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Questions</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What is the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the “star” (Ch. 9) that fell from the sky and given keys to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“Abaddon” and “Apollyon”?</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Why does all of this even matter?</a:t>
            </a:r>
          </a:p>
        </p:txBody>
      </p:sp>
    </p:spTree>
    <p:extLst>
      <p:ext uri="{BB962C8B-B14F-4D97-AF65-F5344CB8AC3E}">
        <p14:creationId xmlns:p14="http://schemas.microsoft.com/office/powerpoint/2010/main" val="206585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8:3,5:  Observations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A72ABA-E5A2-9239-DA57-B56ECAD3E651}"/>
              </a:ext>
            </a:extLst>
          </p:cNvPr>
          <p:cNvSpPr txBox="1"/>
          <p:nvPr/>
        </p:nvSpPr>
        <p:spPr>
          <a:xfrm>
            <a:off x="-12700" y="607151"/>
            <a:ext cx="12204701"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  </a:t>
            </a:r>
            <a:r>
              <a:rPr lang="en-US" sz="2800" b="1" i="1" dirty="0">
                <a:latin typeface="Arial" panose="020B0604020202020204" pitchFamily="34" charset="0"/>
                <a:cs typeface="Arial" panose="020B0604020202020204" pitchFamily="34" charset="0"/>
              </a:rPr>
              <a:t>And another angel came and stood at the altar, having a golden censer; and there was given unto him much incense, that he should offer it with the prayers of all saints upon the golden altar which was before the throne.</a:t>
            </a:r>
          </a:p>
        </p:txBody>
      </p:sp>
      <p:sp>
        <p:nvSpPr>
          <p:cNvPr id="5" name="TextBox 4">
            <a:extLst>
              <a:ext uri="{FF2B5EF4-FFF2-40B4-BE49-F238E27FC236}">
                <a16:creationId xmlns:a16="http://schemas.microsoft.com/office/drawing/2014/main" id="{24FEA083-996C-AD57-B1FA-701E95C210AC}"/>
              </a:ext>
            </a:extLst>
          </p:cNvPr>
          <p:cNvSpPr txBox="1"/>
          <p:nvPr/>
        </p:nvSpPr>
        <p:spPr>
          <a:xfrm>
            <a:off x="2689833" y="4912283"/>
            <a:ext cx="6786933" cy="1384995"/>
          </a:xfrm>
          <a:prstGeom prst="rect">
            <a:avLst/>
          </a:prstGeom>
          <a:noFill/>
        </p:spPr>
        <p:txBody>
          <a:bodyPr wrap="square">
            <a:spAutoFit/>
          </a:bodyPr>
          <a:lstStyle/>
          <a:p>
            <a:pPr marL="182880" lvl="1"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Altar</a:t>
            </a:r>
          </a:p>
          <a:p>
            <a:pPr marL="822960"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Part of worship to God</a:t>
            </a:r>
          </a:p>
          <a:p>
            <a:pPr marL="822960"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Part of God’s wrath and judgment</a:t>
            </a:r>
          </a:p>
        </p:txBody>
      </p:sp>
      <p:sp>
        <p:nvSpPr>
          <p:cNvPr id="6" name="TextBox 5">
            <a:extLst>
              <a:ext uri="{FF2B5EF4-FFF2-40B4-BE49-F238E27FC236}">
                <a16:creationId xmlns:a16="http://schemas.microsoft.com/office/drawing/2014/main" id="{8B9E1939-3A1E-CCBC-33D6-2AFE0FC9AFC0}"/>
              </a:ext>
            </a:extLst>
          </p:cNvPr>
          <p:cNvSpPr txBox="1"/>
          <p:nvPr/>
        </p:nvSpPr>
        <p:spPr>
          <a:xfrm>
            <a:off x="-12701" y="2956136"/>
            <a:ext cx="12204701"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5  </a:t>
            </a:r>
            <a:r>
              <a:rPr lang="en-US" sz="2800" b="1" i="1" dirty="0">
                <a:latin typeface="Arial" panose="020B0604020202020204" pitchFamily="34" charset="0"/>
                <a:cs typeface="Arial" panose="020B0604020202020204" pitchFamily="34" charset="0"/>
              </a:rPr>
              <a:t>And the angel took the censer, and filled it with fire of the altar, and cast it into the earth: and there were voices, and thunderings, and lightnings, and an earthquake.</a:t>
            </a:r>
          </a:p>
        </p:txBody>
      </p:sp>
    </p:spTree>
    <p:extLst>
      <p:ext uri="{BB962C8B-B14F-4D97-AF65-F5344CB8AC3E}">
        <p14:creationId xmlns:p14="http://schemas.microsoft.com/office/powerpoint/2010/main" val="4761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Questions</a:t>
            </a:r>
          </a:p>
        </p:txBody>
      </p:sp>
      <p:sp>
        <p:nvSpPr>
          <p:cNvPr id="4" name="Rectangle 3">
            <a:extLst>
              <a:ext uri="{FF2B5EF4-FFF2-40B4-BE49-F238E27FC236}">
                <a16:creationId xmlns:a16="http://schemas.microsoft.com/office/drawing/2014/main" id="{9BBE0630-AFB8-4B08-AE6A-E2821478E79E}"/>
              </a:ext>
            </a:extLst>
          </p:cNvPr>
          <p:cNvSpPr/>
          <p:nvPr/>
        </p:nvSpPr>
        <p:spPr>
          <a:xfrm>
            <a:off x="1612900" y="1391777"/>
            <a:ext cx="8869415" cy="735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D513D-C602-4D02-0917-E6F9375FC931}"/>
              </a:ext>
            </a:extLst>
          </p:cNvPr>
          <p:cNvSpPr txBox="1"/>
          <p:nvPr/>
        </p:nvSpPr>
        <p:spPr>
          <a:xfrm>
            <a:off x="1709685" y="653990"/>
            <a:ext cx="869039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Questions</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What is the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the “star” (Ch. 9) that fell from the sky and given keys to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“Abaddon” and “Apollyon”?</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Why does all of this even matter?</a:t>
            </a:r>
          </a:p>
        </p:txBody>
      </p:sp>
    </p:spTree>
    <p:extLst>
      <p:ext uri="{BB962C8B-B14F-4D97-AF65-F5344CB8AC3E}">
        <p14:creationId xmlns:p14="http://schemas.microsoft.com/office/powerpoint/2010/main" val="227114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9:2-3</a:t>
            </a:r>
          </a:p>
        </p:txBody>
      </p:sp>
      <p:sp>
        <p:nvSpPr>
          <p:cNvPr id="4" name="TextBox 3">
            <a:extLst>
              <a:ext uri="{FF2B5EF4-FFF2-40B4-BE49-F238E27FC236}">
                <a16:creationId xmlns:a16="http://schemas.microsoft.com/office/drawing/2014/main" id="{49104D05-1E3F-99C7-892B-82B473F8CA6D}"/>
              </a:ext>
            </a:extLst>
          </p:cNvPr>
          <p:cNvSpPr txBox="1"/>
          <p:nvPr/>
        </p:nvSpPr>
        <p:spPr>
          <a:xfrm>
            <a:off x="-11289" y="605277"/>
            <a:ext cx="12203289" cy="2246769"/>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  </a:t>
            </a:r>
            <a:r>
              <a:rPr lang="en-US" sz="2800" b="1" i="1" dirty="0">
                <a:latin typeface="Arial" panose="020B0604020202020204" pitchFamily="34" charset="0"/>
                <a:cs typeface="Arial" panose="020B0604020202020204" pitchFamily="34" charset="0"/>
              </a:rPr>
              <a:t>And he opened the </a:t>
            </a:r>
            <a:r>
              <a:rPr lang="en-US" sz="2800" b="1" i="1" dirty="0">
                <a:solidFill>
                  <a:srgbClr val="C00000"/>
                </a:solidFill>
                <a:latin typeface="Arial" panose="020B0604020202020204" pitchFamily="34" charset="0"/>
                <a:cs typeface="Arial" panose="020B0604020202020204" pitchFamily="34" charset="0"/>
              </a:rPr>
              <a:t>bottomless pit</a:t>
            </a:r>
            <a:r>
              <a:rPr lang="en-US" sz="2800" b="1" i="1" dirty="0">
                <a:latin typeface="Arial" panose="020B0604020202020204" pitchFamily="34" charset="0"/>
                <a:cs typeface="Arial" panose="020B0604020202020204" pitchFamily="34" charset="0"/>
              </a:rPr>
              <a:t>; and there arose a smoke out of the pit, as the smoke of a great furnace; and the sun and the air were darkened by reason of the smoke of the pit.</a:t>
            </a:r>
          </a:p>
          <a:p>
            <a:pPr algn="just"/>
            <a:r>
              <a:rPr lang="en-US" sz="2800" b="1" baseline="30000" dirty="0">
                <a:solidFill>
                  <a:srgbClr val="C00000"/>
                </a:solidFill>
                <a:latin typeface="Arial" panose="020B0604020202020204" pitchFamily="34" charset="0"/>
                <a:cs typeface="Arial" panose="020B0604020202020204" pitchFamily="34" charset="0"/>
              </a:rPr>
              <a:t>3  </a:t>
            </a:r>
            <a:r>
              <a:rPr lang="en-US" sz="2800" b="1" i="1" dirty="0">
                <a:latin typeface="Arial" panose="020B0604020202020204" pitchFamily="34" charset="0"/>
                <a:cs typeface="Arial" panose="020B0604020202020204" pitchFamily="34" charset="0"/>
              </a:rPr>
              <a:t>And there came out of the smoke locusts upon the earth: and unto them was given power, as the scorpions of the earth have power.</a:t>
            </a:r>
          </a:p>
        </p:txBody>
      </p:sp>
      <p:sp>
        <p:nvSpPr>
          <p:cNvPr id="5" name="TextBox 4">
            <a:extLst>
              <a:ext uri="{FF2B5EF4-FFF2-40B4-BE49-F238E27FC236}">
                <a16:creationId xmlns:a16="http://schemas.microsoft.com/office/drawing/2014/main" id="{90D7E510-7C10-48A0-7C5F-55CF2202E323}"/>
              </a:ext>
            </a:extLst>
          </p:cNvPr>
          <p:cNvSpPr txBox="1"/>
          <p:nvPr/>
        </p:nvSpPr>
        <p:spPr>
          <a:xfrm>
            <a:off x="1538955" y="2891386"/>
            <a:ext cx="9031857" cy="3108543"/>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5 “abyss” characteristics</a:t>
            </a:r>
          </a:p>
          <a:p>
            <a:pPr marL="880110" lvl="1" indent="-514350">
              <a:buFont typeface="+mj-lt"/>
              <a:buAutoNum type="arabicPeriod"/>
            </a:pPr>
            <a:endParaRPr lang="en-US" sz="2800" b="1" dirty="0">
              <a:latin typeface="Arial" panose="020B0604020202020204" pitchFamily="34" charset="0"/>
              <a:cs typeface="Arial" panose="020B0604020202020204" pitchFamily="34" charset="0"/>
            </a:endParaRPr>
          </a:p>
          <a:p>
            <a:pPr marL="880110" lvl="1" indent="-514350">
              <a:buFont typeface="+mj-lt"/>
              <a:buAutoNum type="arabicPeriod"/>
            </a:pPr>
            <a:r>
              <a:rPr lang="en-US" sz="2800" b="1" dirty="0">
                <a:latin typeface="Arial" panose="020B0604020202020204" pitchFamily="34" charset="0"/>
                <a:cs typeface="Arial" panose="020B0604020202020204" pitchFamily="34" charset="0"/>
              </a:rPr>
              <a:t>Smoke like from a great furnace</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Filled with evil beings</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Luke 8:30;   Revelation 11</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Revelation 20 – Abyss &amp; Hell listed separately</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Later, abyss tossed into Lake of Fire</a:t>
            </a:r>
          </a:p>
        </p:txBody>
      </p:sp>
      <p:sp>
        <p:nvSpPr>
          <p:cNvPr id="6" name="TextBox 5">
            <a:extLst>
              <a:ext uri="{FF2B5EF4-FFF2-40B4-BE49-F238E27FC236}">
                <a16:creationId xmlns:a16="http://schemas.microsoft.com/office/drawing/2014/main" id="{B4235202-DCDD-A6EA-F3D5-92568D4000D0}"/>
              </a:ext>
            </a:extLst>
          </p:cNvPr>
          <p:cNvSpPr txBox="1"/>
          <p:nvPr/>
        </p:nvSpPr>
        <p:spPr>
          <a:xfrm>
            <a:off x="1538955" y="6252723"/>
            <a:ext cx="9031857" cy="523220"/>
          </a:xfrm>
          <a:prstGeom prst="rect">
            <a:avLst/>
          </a:prstGeom>
          <a:solidFill>
            <a:srgbClr val="FFFF00"/>
          </a:solidFill>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Consistent with “Torment” (Rich Man and Lazarus)</a:t>
            </a:r>
          </a:p>
        </p:txBody>
      </p:sp>
    </p:spTree>
    <p:extLst>
      <p:ext uri="{BB962C8B-B14F-4D97-AF65-F5344CB8AC3E}">
        <p14:creationId xmlns:p14="http://schemas.microsoft.com/office/powerpoint/2010/main" val="15211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Questions</a:t>
            </a:r>
          </a:p>
        </p:txBody>
      </p:sp>
      <p:sp>
        <p:nvSpPr>
          <p:cNvPr id="4" name="Rectangle 3">
            <a:extLst>
              <a:ext uri="{FF2B5EF4-FFF2-40B4-BE49-F238E27FC236}">
                <a16:creationId xmlns:a16="http://schemas.microsoft.com/office/drawing/2014/main" id="{9BBE0630-AFB8-4B08-AE6A-E2821478E79E}"/>
              </a:ext>
            </a:extLst>
          </p:cNvPr>
          <p:cNvSpPr/>
          <p:nvPr/>
        </p:nvSpPr>
        <p:spPr>
          <a:xfrm>
            <a:off x="1612900" y="2395076"/>
            <a:ext cx="8869415" cy="90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D513D-C602-4D02-0917-E6F9375FC931}"/>
              </a:ext>
            </a:extLst>
          </p:cNvPr>
          <p:cNvSpPr txBox="1"/>
          <p:nvPr/>
        </p:nvSpPr>
        <p:spPr>
          <a:xfrm>
            <a:off x="1709685" y="653990"/>
            <a:ext cx="869039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Questions</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What is the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the “star” (Ch. 9) that fell from the sky and given keys to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“Abaddon” and “Apollyon”?</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Why does all of this even matter?</a:t>
            </a:r>
          </a:p>
        </p:txBody>
      </p:sp>
    </p:spTree>
    <p:extLst>
      <p:ext uri="{BB962C8B-B14F-4D97-AF65-F5344CB8AC3E}">
        <p14:creationId xmlns:p14="http://schemas.microsoft.com/office/powerpoint/2010/main" val="419578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9:1</a:t>
            </a:r>
          </a:p>
        </p:txBody>
      </p:sp>
      <p:sp>
        <p:nvSpPr>
          <p:cNvPr id="4" name="TextBox 3">
            <a:extLst>
              <a:ext uri="{FF2B5EF4-FFF2-40B4-BE49-F238E27FC236}">
                <a16:creationId xmlns:a16="http://schemas.microsoft.com/office/drawing/2014/main" id="{78FD3051-F080-1F88-61C3-95719745E39E}"/>
              </a:ext>
            </a:extLst>
          </p:cNvPr>
          <p:cNvSpPr txBox="1"/>
          <p:nvPr/>
        </p:nvSpPr>
        <p:spPr>
          <a:xfrm>
            <a:off x="-12192" y="603251"/>
            <a:ext cx="12198945"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  </a:t>
            </a:r>
            <a:r>
              <a:rPr lang="en-US" sz="2800" b="1" i="1" dirty="0">
                <a:latin typeface="Arial" panose="020B0604020202020204" pitchFamily="34" charset="0"/>
                <a:cs typeface="Arial" panose="020B0604020202020204" pitchFamily="34" charset="0"/>
              </a:rPr>
              <a:t>And the fifth angel sounded, and I saw a star fall from heaven [Gr. “sky”] unto the earth: and to him was given the key of the bottomless pit [Gr. “abyss”]</a:t>
            </a:r>
            <a:r>
              <a:rPr lang="en-US" sz="28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53927A22-FDA6-ABE0-804E-D9ECB474A221}"/>
              </a:ext>
            </a:extLst>
          </p:cNvPr>
          <p:cNvSpPr txBox="1"/>
          <p:nvPr/>
        </p:nvSpPr>
        <p:spPr>
          <a:xfrm>
            <a:off x="1671555" y="2213137"/>
            <a:ext cx="8766656" cy="4401205"/>
          </a:xfrm>
          <a:prstGeom prst="rect">
            <a:avLst/>
          </a:prstGeom>
          <a:noFill/>
        </p:spPr>
        <p:txBody>
          <a:bodyPr wrap="square">
            <a:spAutoFit/>
          </a:bodyPr>
          <a:lstStyle/>
          <a:p>
            <a:pPr marL="18288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Luke 10:18</a:t>
            </a:r>
          </a:p>
          <a:p>
            <a:pPr marL="18288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18288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4 Characteristics</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Falling star from the heaven [Gr. “sky”?]</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Given keys to abyss</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Not identified as Satan</a:t>
            </a:r>
          </a:p>
          <a:p>
            <a:pPr marL="880110" lvl="1" indent="-514350">
              <a:buFont typeface="+mj-lt"/>
              <a:buAutoNum type="arabicPeriod"/>
            </a:pPr>
            <a:r>
              <a:rPr lang="en-US" sz="2800" b="1" dirty="0">
                <a:latin typeface="Arial" panose="020B0604020202020204" pitchFamily="34" charset="0"/>
                <a:cs typeface="Arial" panose="020B0604020202020204" pitchFamily="34" charset="0"/>
              </a:rPr>
              <a:t>Satan referenced differently later in chapter 9</a:t>
            </a:r>
          </a:p>
          <a:p>
            <a:pPr marL="1337310" lvl="2"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King of bottomless pit</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Symbolism - No evidence “star” is Satan</a:t>
            </a:r>
          </a:p>
        </p:txBody>
      </p:sp>
    </p:spTree>
    <p:extLst>
      <p:ext uri="{BB962C8B-B14F-4D97-AF65-F5344CB8AC3E}">
        <p14:creationId xmlns:p14="http://schemas.microsoft.com/office/powerpoint/2010/main" val="614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par>
                          <p:cTn id="33" fill="hold">
                            <p:stCondLst>
                              <p:cond delay="3000"/>
                            </p:stCondLst>
                            <p:childTnLst>
                              <p:par>
                                <p:cTn id="34" presetID="10" presetClass="entr" presetSubtype="0" fill="hold" nodeType="afterEffect">
                                  <p:stCondLst>
                                    <p:cond delay="300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Questions</a:t>
            </a:r>
          </a:p>
        </p:txBody>
      </p:sp>
      <p:sp>
        <p:nvSpPr>
          <p:cNvPr id="4" name="Rectangle 3">
            <a:extLst>
              <a:ext uri="{FF2B5EF4-FFF2-40B4-BE49-F238E27FC236}">
                <a16:creationId xmlns:a16="http://schemas.microsoft.com/office/drawing/2014/main" id="{9BBE0630-AFB8-4B08-AE6A-E2821478E79E}"/>
              </a:ext>
            </a:extLst>
          </p:cNvPr>
          <p:cNvSpPr/>
          <p:nvPr/>
        </p:nvSpPr>
        <p:spPr>
          <a:xfrm>
            <a:off x="1612900" y="3538077"/>
            <a:ext cx="8869415" cy="735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D513D-C602-4D02-0917-E6F9375FC931}"/>
              </a:ext>
            </a:extLst>
          </p:cNvPr>
          <p:cNvSpPr txBox="1"/>
          <p:nvPr/>
        </p:nvSpPr>
        <p:spPr>
          <a:xfrm>
            <a:off x="1709685" y="653990"/>
            <a:ext cx="869039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Questions</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What is the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the “star” (Ch. 9) that fell from the sky and given keys to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“Abaddon” and “Apollyon”?</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Why does all of this even matter?</a:t>
            </a:r>
          </a:p>
        </p:txBody>
      </p:sp>
    </p:spTree>
    <p:extLst>
      <p:ext uri="{BB962C8B-B14F-4D97-AF65-F5344CB8AC3E}">
        <p14:creationId xmlns:p14="http://schemas.microsoft.com/office/powerpoint/2010/main" val="195535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5764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9:11</a:t>
            </a:r>
          </a:p>
        </p:txBody>
      </p:sp>
      <p:sp>
        <p:nvSpPr>
          <p:cNvPr id="4" name="TextBox 3">
            <a:extLst>
              <a:ext uri="{FF2B5EF4-FFF2-40B4-BE49-F238E27FC236}">
                <a16:creationId xmlns:a16="http://schemas.microsoft.com/office/drawing/2014/main" id="{7EC41106-DFDA-05A1-0687-7E5B05C62C7C}"/>
              </a:ext>
            </a:extLst>
          </p:cNvPr>
          <p:cNvSpPr txBox="1"/>
          <p:nvPr/>
        </p:nvSpPr>
        <p:spPr>
          <a:xfrm>
            <a:off x="0" y="603251"/>
            <a:ext cx="12198945" cy="1292662"/>
          </a:xfrm>
          <a:prstGeom prst="rect">
            <a:avLst/>
          </a:prstGeom>
          <a:solidFill>
            <a:srgbClr val="FFFF00"/>
          </a:solidFill>
          <a:ln>
            <a:solidFill>
              <a:schemeClr val="tx1"/>
            </a:solidFill>
          </a:ln>
        </p:spPr>
        <p:txBody>
          <a:bodyPr wrap="square">
            <a:spAutoFit/>
          </a:bodyPr>
          <a:lstStyle/>
          <a:p>
            <a:pPr algn="just"/>
            <a:r>
              <a:rPr lang="en-US" sz="2600" b="1" baseline="30000" dirty="0">
                <a:solidFill>
                  <a:srgbClr val="C00000"/>
                </a:solidFill>
                <a:latin typeface="Arial" panose="020B0604020202020204" pitchFamily="34" charset="0"/>
                <a:cs typeface="Arial" panose="020B0604020202020204" pitchFamily="34" charset="0"/>
              </a:rPr>
              <a:t>11  </a:t>
            </a:r>
            <a:r>
              <a:rPr lang="en-US" sz="2600" b="1" i="1" dirty="0">
                <a:latin typeface="Arial" panose="020B0604020202020204" pitchFamily="34" charset="0"/>
                <a:cs typeface="Arial" panose="020B0604020202020204" pitchFamily="34" charset="0"/>
              </a:rPr>
              <a:t>And they had a king over them, which is the angel [Gr. messenger] of the bottomless pit, whose name in the Hebrew tongue is </a:t>
            </a:r>
            <a:r>
              <a:rPr lang="en-US" sz="2600" b="1" i="1" dirty="0">
                <a:solidFill>
                  <a:srgbClr val="C00000"/>
                </a:solidFill>
                <a:latin typeface="Arial" panose="020B0604020202020204" pitchFamily="34" charset="0"/>
                <a:cs typeface="Arial" panose="020B0604020202020204" pitchFamily="34" charset="0"/>
              </a:rPr>
              <a:t>Abaddon</a:t>
            </a:r>
            <a:r>
              <a:rPr lang="en-US" sz="2600" b="1" i="1" dirty="0">
                <a:latin typeface="Arial" panose="020B0604020202020204" pitchFamily="34" charset="0"/>
                <a:cs typeface="Arial" panose="020B0604020202020204" pitchFamily="34" charset="0"/>
              </a:rPr>
              <a:t>, but in the Greek tongue has his name </a:t>
            </a:r>
            <a:r>
              <a:rPr lang="en-US" sz="2600" b="1" i="1" dirty="0">
                <a:solidFill>
                  <a:srgbClr val="C00000"/>
                </a:solidFill>
                <a:latin typeface="Arial" panose="020B0604020202020204" pitchFamily="34" charset="0"/>
                <a:cs typeface="Arial" panose="020B0604020202020204" pitchFamily="34" charset="0"/>
              </a:rPr>
              <a:t>Apollyon</a:t>
            </a:r>
            <a:r>
              <a:rPr lang="en-US" sz="26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987B527-BBA6-C854-7B6E-465E3CBE719D}"/>
              </a:ext>
            </a:extLst>
          </p:cNvPr>
          <p:cNvSpPr txBox="1"/>
          <p:nvPr/>
        </p:nvSpPr>
        <p:spPr>
          <a:xfrm>
            <a:off x="2334710" y="1918056"/>
            <a:ext cx="7440347" cy="4893647"/>
          </a:xfrm>
          <a:prstGeom prst="rect">
            <a:avLst/>
          </a:prstGeom>
          <a:noFill/>
        </p:spPr>
        <p:txBody>
          <a:bodyPr wrap="square">
            <a:spAutoFit/>
          </a:bodyPr>
          <a:lstStyle/>
          <a:p>
            <a:pPr marL="457200" indent="-457200">
              <a:buFont typeface="Arial" panose="020B0604020202020204" pitchFamily="34" charset="0"/>
              <a:buChar char="•"/>
            </a:pPr>
            <a:r>
              <a:rPr lang="he-IL" sz="2600" b="1" dirty="0">
                <a:solidFill>
                  <a:srgbClr val="C00000"/>
                </a:solidFill>
                <a:latin typeface="Arial" panose="020B0604020202020204" pitchFamily="34" charset="0"/>
              </a:rPr>
              <a:t>אֲבַדּוֹן </a:t>
            </a:r>
            <a:r>
              <a:rPr lang="en-US" sz="2600" b="1" i="1" dirty="0">
                <a:latin typeface="Arial" panose="020B0604020202020204" pitchFamily="34" charset="0"/>
                <a:cs typeface="Arial" panose="020B0604020202020204" pitchFamily="34" charset="0"/>
              </a:rPr>
              <a:t> - “Abaddon” (Hebrew) - 1x in N.T.</a:t>
            </a:r>
            <a:endParaRPr lang="en-US" sz="2600" b="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“The Destroyer”</a:t>
            </a:r>
          </a:p>
          <a:p>
            <a:pPr marL="91440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“The minister of death”</a:t>
            </a:r>
          </a:p>
          <a:p>
            <a:pPr marL="91440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“The angel of destruction”</a:t>
            </a:r>
          </a:p>
          <a:p>
            <a:pPr marL="457200" indent="-457200">
              <a:buFont typeface="Arial" panose="020B0604020202020204" pitchFamily="34" charset="0"/>
              <a:buChar char="•"/>
            </a:pPr>
            <a:endParaRPr lang="en-US" sz="2600" b="1"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l-GR" sz="2600" b="1" dirty="0">
                <a:solidFill>
                  <a:srgbClr val="C00000"/>
                </a:solidFill>
                <a:latin typeface="Arial" panose="020B0604020202020204" pitchFamily="34" charset="0"/>
                <a:cs typeface="Arial" panose="020B0604020202020204" pitchFamily="34" charset="0"/>
              </a:rPr>
              <a:t>Ἀπολλύων</a:t>
            </a:r>
            <a:r>
              <a:rPr lang="en-US" sz="2600" b="1" dirty="0">
                <a:solidFill>
                  <a:srgbClr val="C0000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 “Apollyon” (Greek) - 1x in N.T.</a:t>
            </a:r>
          </a:p>
          <a:p>
            <a:pPr marL="914400" lvl="1"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“The destroying one”</a:t>
            </a:r>
          </a:p>
          <a:p>
            <a:pPr marL="457200" indent="-4572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King over:</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Bottomless pit</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Chief demon of “locust” army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Satan?</a:t>
            </a:r>
          </a:p>
        </p:txBody>
      </p:sp>
    </p:spTree>
    <p:extLst>
      <p:ext uri="{BB962C8B-B14F-4D97-AF65-F5344CB8AC3E}">
        <p14:creationId xmlns:p14="http://schemas.microsoft.com/office/powerpoint/2010/main" val="27697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  Questions</a:t>
            </a:r>
          </a:p>
        </p:txBody>
      </p:sp>
      <p:sp>
        <p:nvSpPr>
          <p:cNvPr id="4" name="Rectangle 3">
            <a:extLst>
              <a:ext uri="{FF2B5EF4-FFF2-40B4-BE49-F238E27FC236}">
                <a16:creationId xmlns:a16="http://schemas.microsoft.com/office/drawing/2014/main" id="{9BBE0630-AFB8-4B08-AE6A-E2821478E79E}"/>
              </a:ext>
            </a:extLst>
          </p:cNvPr>
          <p:cNvSpPr/>
          <p:nvPr/>
        </p:nvSpPr>
        <p:spPr>
          <a:xfrm>
            <a:off x="1612900" y="4388977"/>
            <a:ext cx="8869415" cy="735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D513D-C602-4D02-0917-E6F9375FC931}"/>
              </a:ext>
            </a:extLst>
          </p:cNvPr>
          <p:cNvSpPr txBox="1"/>
          <p:nvPr/>
        </p:nvSpPr>
        <p:spPr>
          <a:xfrm>
            <a:off x="1709685" y="653990"/>
            <a:ext cx="869039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Questions</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What is the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the “star” (Ch. 9) that fell from the sky and given keys to bottomless pit?</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Who is “Abaddon” and “Apollyon”?</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Why does all of this even matter?</a:t>
            </a:r>
          </a:p>
        </p:txBody>
      </p:sp>
    </p:spTree>
    <p:extLst>
      <p:ext uri="{BB962C8B-B14F-4D97-AF65-F5344CB8AC3E}">
        <p14:creationId xmlns:p14="http://schemas.microsoft.com/office/powerpoint/2010/main" val="145992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25768"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664CFF-B62B-A423-58A7-BA3608A78F99}"/>
              </a:ext>
            </a:extLst>
          </p:cNvPr>
          <p:cNvSpPr txBox="1"/>
          <p:nvPr/>
        </p:nvSpPr>
        <p:spPr>
          <a:xfrm>
            <a:off x="646008" y="653405"/>
            <a:ext cx="10855395" cy="5693866"/>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Why study</a:t>
            </a:r>
          </a:p>
          <a:p>
            <a:pPr marL="457200" indent="-457200" algn="ctr">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a:t>
            </a:r>
          </a:p>
          <a:p>
            <a:pPr marL="457200" indent="-457200" algn="ctr">
              <a:buFont typeface="Arial" panose="020B0604020202020204" pitchFamily="34" charset="0"/>
              <a:buChar char="•"/>
            </a:pPr>
            <a:r>
              <a:rPr lang="en-US" sz="2800" b="1" dirty="0">
                <a:latin typeface="Arial" panose="020B0604020202020204" pitchFamily="34" charset="0"/>
                <a:cs typeface="Arial" panose="020B0604020202020204" pitchFamily="34" charset="0"/>
              </a:rPr>
              <a:t>Chs. 8 &amp; 9?</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Develop reasonable response from Revelation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Alternative to Pre-M</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Based on context of Revelation, logic, evidence, proof</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Pre-M assign their own literal interpretation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Characters, objects, events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Prove their own agenda </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5 examples . . .  </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“adding to / taking away from words of this prophecy</a:t>
            </a:r>
          </a:p>
        </p:txBody>
      </p:sp>
    </p:spTree>
    <p:extLst>
      <p:ext uri="{BB962C8B-B14F-4D97-AF65-F5344CB8AC3E}">
        <p14:creationId xmlns:p14="http://schemas.microsoft.com/office/powerpoint/2010/main" val="28048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fade">
                                      <p:cBhvr>
                                        <p:cTn id="13" dur="500"/>
                                        <p:tgtEl>
                                          <p:spTgt spid="4">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fade">
                                      <p:cBhvr>
                                        <p:cTn id="16" dur="500"/>
                                        <p:tgtEl>
                                          <p:spTgt spid="4">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Effect transition="in" filter="fade">
                                      <p:cBhvr>
                                        <p:cTn id="19" dur="500"/>
                                        <p:tgtEl>
                                          <p:spTgt spid="4">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78F01A54-A304-38C6-8108-95033027A8D1}"/>
              </a:ext>
            </a:extLst>
          </p:cNvPr>
          <p:cNvGrpSpPr/>
          <p:nvPr/>
        </p:nvGrpSpPr>
        <p:grpSpPr>
          <a:xfrm>
            <a:off x="850546" y="159635"/>
            <a:ext cx="10510824" cy="3666599"/>
            <a:chOff x="-673455" y="1257712"/>
            <a:chExt cx="10510824" cy="3666599"/>
          </a:xfrm>
        </p:grpSpPr>
        <p:sp>
          <p:nvSpPr>
            <p:cNvPr id="4" name="TextBox 3">
              <a:extLst>
                <a:ext uri="{FF2B5EF4-FFF2-40B4-BE49-F238E27FC236}">
                  <a16:creationId xmlns:a16="http://schemas.microsoft.com/office/drawing/2014/main" id="{F2B95930-7A75-02DB-2E07-DACB74553C80}"/>
                </a:ext>
              </a:extLst>
            </p:cNvPr>
            <p:cNvSpPr txBox="1"/>
            <p:nvPr/>
          </p:nvSpPr>
          <p:spPr>
            <a:xfrm>
              <a:off x="-673455" y="1257712"/>
              <a:ext cx="10453631" cy="3631763"/>
            </a:xfrm>
            <a:prstGeom prst="rect">
              <a:avLst/>
            </a:prstGeom>
            <a:noFill/>
          </p:spPr>
          <p:txBody>
            <a:bodyPr wrap="none" rtlCol="0">
              <a:spAutoFit/>
            </a:bodyPr>
            <a:lstStyle/>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Characteristic</a:t>
              </a:r>
            </a:p>
          </p:txBody>
        </p:sp>
        <p:sp>
          <p:nvSpPr>
            <p:cNvPr id="5" name="TextBox 4">
              <a:extLst>
                <a:ext uri="{FF2B5EF4-FFF2-40B4-BE49-F238E27FC236}">
                  <a16:creationId xmlns:a16="http://schemas.microsoft.com/office/drawing/2014/main" id="{A37EA48D-8C58-6753-CE6C-864A69A68C1A}"/>
                </a:ext>
              </a:extLst>
            </p:cNvPr>
            <p:cNvSpPr txBox="1"/>
            <p:nvPr/>
          </p:nvSpPr>
          <p:spPr>
            <a:xfrm>
              <a:off x="-616262" y="1292548"/>
              <a:ext cx="10453631" cy="3631763"/>
            </a:xfrm>
            <a:prstGeom prst="rect">
              <a:avLst/>
            </a:prstGeom>
            <a:noFill/>
          </p:spPr>
          <p:txBody>
            <a:bodyPr wrap="none" rtlCol="0">
              <a:spAutoFit/>
            </a:bodyPr>
            <a:lstStyle/>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Characteristic</a:t>
              </a:r>
            </a:p>
          </p:txBody>
        </p:sp>
        <p:sp>
          <p:nvSpPr>
            <p:cNvPr id="6" name="TextBox 5">
              <a:extLst>
                <a:ext uri="{FF2B5EF4-FFF2-40B4-BE49-F238E27FC236}">
                  <a16:creationId xmlns:a16="http://schemas.microsoft.com/office/drawing/2014/main" id="{111E5907-8833-163E-4B19-7D20AB4543E3}"/>
                </a:ext>
              </a:extLst>
            </p:cNvPr>
            <p:cNvSpPr txBox="1"/>
            <p:nvPr/>
          </p:nvSpPr>
          <p:spPr>
            <a:xfrm>
              <a:off x="-655380" y="1275130"/>
              <a:ext cx="10453631" cy="3631763"/>
            </a:xfrm>
            <a:prstGeom prst="rect">
              <a:avLst/>
            </a:prstGeom>
            <a:noFill/>
          </p:spPr>
          <p:txBody>
            <a:bodyPr wrap="none" rtlCol="0">
              <a:spAutoFit/>
            </a:bodyPr>
            <a:lstStyle/>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Characteristic</a:t>
              </a:r>
            </a:p>
          </p:txBody>
        </p:sp>
      </p:grpSp>
      <p:grpSp>
        <p:nvGrpSpPr>
          <p:cNvPr id="3" name="Group 2">
            <a:extLst>
              <a:ext uri="{FF2B5EF4-FFF2-40B4-BE49-F238E27FC236}">
                <a16:creationId xmlns:a16="http://schemas.microsoft.com/office/drawing/2014/main" id="{E0AC8B13-69FC-6E13-DCE4-5775B829BD6D}"/>
              </a:ext>
            </a:extLst>
          </p:cNvPr>
          <p:cNvGrpSpPr/>
          <p:nvPr/>
        </p:nvGrpSpPr>
        <p:grpSpPr>
          <a:xfrm>
            <a:off x="682335" y="5124606"/>
            <a:ext cx="10827331" cy="1604496"/>
            <a:chOff x="79017" y="1257712"/>
            <a:chExt cx="8999759" cy="1604496"/>
          </a:xfrm>
        </p:grpSpPr>
        <p:sp>
          <p:nvSpPr>
            <p:cNvPr id="7" name="TextBox 6">
              <a:extLst>
                <a:ext uri="{FF2B5EF4-FFF2-40B4-BE49-F238E27FC236}">
                  <a16:creationId xmlns:a16="http://schemas.microsoft.com/office/drawing/2014/main" id="{9EBAD770-BA4F-59BB-E1C4-3D0D8456E9E2}"/>
                </a:ext>
              </a:extLst>
            </p:cNvPr>
            <p:cNvSpPr txBox="1"/>
            <p:nvPr/>
          </p:nvSpPr>
          <p:spPr>
            <a:xfrm>
              <a:off x="79017" y="1257712"/>
              <a:ext cx="8948695" cy="1569660"/>
            </a:xfrm>
            <a:prstGeom prst="rect">
              <a:avLst/>
            </a:prstGeom>
            <a:noFill/>
          </p:spPr>
          <p:txBody>
            <a:bodyPr wrap="none" rtlCol="0">
              <a:spAutoFit/>
            </a:bodyPr>
            <a:lstStyle/>
            <a:p>
              <a:pPr algn="ctr"/>
              <a:r>
                <a:rPr lang="en-US" sz="9600" b="1" dirty="0">
                  <a:solidFill>
                    <a:schemeClr val="accent1">
                      <a:lumMod val="60000"/>
                      <a:lumOff val="40000"/>
                    </a:schemeClr>
                  </a:solidFill>
                  <a:latin typeface="Arial Rounded MT Bold" panose="020F0704030504030204" pitchFamily="34" charset="0"/>
                  <a:cs typeface="Arial" panose="020B0604020202020204" pitchFamily="34" charset="0"/>
                </a:rPr>
                <a:t>“Disasters ‘R’ Us”</a:t>
              </a:r>
            </a:p>
          </p:txBody>
        </p:sp>
        <p:sp>
          <p:nvSpPr>
            <p:cNvPr id="9" name="TextBox 8">
              <a:extLst>
                <a:ext uri="{FF2B5EF4-FFF2-40B4-BE49-F238E27FC236}">
                  <a16:creationId xmlns:a16="http://schemas.microsoft.com/office/drawing/2014/main" id="{F5224852-5BCA-193F-92E6-AD5D6DF80A54}"/>
                </a:ext>
              </a:extLst>
            </p:cNvPr>
            <p:cNvSpPr txBox="1"/>
            <p:nvPr/>
          </p:nvSpPr>
          <p:spPr>
            <a:xfrm>
              <a:off x="130081" y="1292548"/>
              <a:ext cx="8948695" cy="1569660"/>
            </a:xfrm>
            <a:prstGeom prst="rect">
              <a:avLst/>
            </a:prstGeom>
            <a:noFill/>
          </p:spPr>
          <p:txBody>
            <a:bodyPr wrap="none" rtlCol="0">
              <a:spAutoFit/>
            </a:bodyPr>
            <a:lstStyle/>
            <a:p>
              <a:pPr algn="ctr"/>
              <a:r>
                <a:rPr lang="en-US" sz="9600" b="1" dirty="0">
                  <a:solidFill>
                    <a:schemeClr val="accent1">
                      <a:lumMod val="50000"/>
                    </a:schemeClr>
                  </a:solidFill>
                  <a:latin typeface="Arial Rounded MT Bold" panose="020F0704030504030204" pitchFamily="34" charset="0"/>
                  <a:cs typeface="Arial" panose="020B0604020202020204" pitchFamily="34" charset="0"/>
                </a:rPr>
                <a:t>“Disasters ‘R’ Us”</a:t>
              </a:r>
            </a:p>
          </p:txBody>
        </p:sp>
        <p:sp>
          <p:nvSpPr>
            <p:cNvPr id="10" name="TextBox 9">
              <a:extLst>
                <a:ext uri="{FF2B5EF4-FFF2-40B4-BE49-F238E27FC236}">
                  <a16:creationId xmlns:a16="http://schemas.microsoft.com/office/drawing/2014/main" id="{C78E930D-60E8-EB7B-0E10-1AC7E1A15B8A}"/>
                </a:ext>
              </a:extLst>
            </p:cNvPr>
            <p:cNvSpPr txBox="1"/>
            <p:nvPr/>
          </p:nvSpPr>
          <p:spPr>
            <a:xfrm>
              <a:off x="97094" y="1275130"/>
              <a:ext cx="8948694" cy="1569660"/>
            </a:xfrm>
            <a:prstGeom prst="rect">
              <a:avLst/>
            </a:prstGeom>
            <a:noFill/>
          </p:spPr>
          <p:txBody>
            <a:bodyPr wrap="none" rtlCol="0">
              <a:spAutoFit/>
            </a:bodyPr>
            <a:lstStyle/>
            <a:p>
              <a:pPr algn="ctr"/>
              <a:r>
                <a:rPr lang="en-US" sz="9600" b="1" dirty="0">
                  <a:solidFill>
                    <a:schemeClr val="accent1">
                      <a:lumMod val="75000"/>
                    </a:schemeClr>
                  </a:solidFill>
                  <a:latin typeface="Arial Rounded MT Bold" panose="020F0704030504030204" pitchFamily="34" charset="0"/>
                  <a:cs typeface="Arial" panose="020B0604020202020204" pitchFamily="34" charset="0"/>
                </a:rPr>
                <a:t>“Disasters ‘R’ Us”</a:t>
              </a:r>
            </a:p>
          </p:txBody>
        </p:sp>
      </p:grpSp>
    </p:spTree>
    <p:extLst>
      <p:ext uri="{BB962C8B-B14F-4D97-AF65-F5344CB8AC3E}">
        <p14:creationId xmlns:p14="http://schemas.microsoft.com/office/powerpoint/2010/main" val="30302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13934-D071-1381-C676-362D18EC4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
            <a:ext cx="12204700" cy="6857998"/>
          </a:xfrm>
          <a:prstGeom prst="rect">
            <a:avLst/>
          </a:prstGeom>
        </p:spPr>
      </p:pic>
      <p:sp>
        <p:nvSpPr>
          <p:cNvPr id="5" name="TextBox 4">
            <a:extLst>
              <a:ext uri="{FF2B5EF4-FFF2-40B4-BE49-F238E27FC236}">
                <a16:creationId xmlns:a16="http://schemas.microsoft.com/office/drawing/2014/main" id="{2D80E0DC-9821-9CB5-B3F9-5DB22435CBEC}"/>
              </a:ext>
            </a:extLst>
          </p:cNvPr>
          <p:cNvSpPr txBox="1"/>
          <p:nvPr/>
        </p:nvSpPr>
        <p:spPr>
          <a:xfrm>
            <a:off x="3564418" y="0"/>
            <a:ext cx="5050465" cy="523220"/>
          </a:xfrm>
          <a:prstGeom prst="rect">
            <a:avLst/>
          </a:prstGeom>
          <a:solidFill>
            <a:schemeClr val="tx1"/>
          </a:solidFill>
        </p:spPr>
        <p:txBody>
          <a:bodyPr wrap="square" rtlCol="0">
            <a:spAutoFit/>
          </a:bodyPr>
          <a:lstStyle/>
          <a:p>
            <a:pPr algn="r"/>
            <a:r>
              <a:rPr lang="en-US" sz="2800" b="1" dirty="0">
                <a:solidFill>
                  <a:srgbClr val="FFFF00"/>
                </a:solidFill>
                <a:latin typeface="Arial" panose="020B0604020202020204" pitchFamily="34" charset="0"/>
                <a:cs typeface="Arial" panose="020B0604020202020204" pitchFamily="34" charset="0"/>
              </a:rPr>
              <a:t>1.  Barringer Crater, Arizona</a:t>
            </a:r>
          </a:p>
        </p:txBody>
      </p:sp>
      <p:sp>
        <p:nvSpPr>
          <p:cNvPr id="6" name="TextBox 5">
            <a:extLst>
              <a:ext uri="{FF2B5EF4-FFF2-40B4-BE49-F238E27FC236}">
                <a16:creationId xmlns:a16="http://schemas.microsoft.com/office/drawing/2014/main" id="{2B74196A-0239-DF01-4B7F-FF808D8CB1A5}"/>
              </a:ext>
            </a:extLst>
          </p:cNvPr>
          <p:cNvSpPr txBox="1"/>
          <p:nvPr/>
        </p:nvSpPr>
        <p:spPr>
          <a:xfrm>
            <a:off x="-12700" y="4922778"/>
            <a:ext cx="12206434" cy="1938992"/>
          </a:xfrm>
          <a:prstGeom prst="rect">
            <a:avLst/>
          </a:prstGeom>
          <a:solidFill>
            <a:schemeClr val="bg1">
              <a:lumMod val="95000"/>
            </a:schemeClr>
          </a:solidFill>
          <a:ln>
            <a:solidFill>
              <a:schemeClr val="tx1"/>
            </a:solidFill>
          </a:ln>
        </p:spPr>
        <p:txBody>
          <a:bodyPr wrap="square">
            <a:spAutoFit/>
          </a:bodyPr>
          <a:lstStyle/>
          <a:p>
            <a:pPr algn="ctr"/>
            <a:r>
              <a:rPr lang="en-US" sz="2400" b="1" i="0" dirty="0">
                <a:effectLst/>
                <a:latin typeface="Arial" panose="020B0604020202020204" pitchFamily="34" charset="0"/>
                <a:cs typeface="Arial" panose="020B0604020202020204" pitchFamily="34" charset="0"/>
              </a:rPr>
              <a:t>“An Asteroid, A Comet, And The Coming Apocalypse”  </a:t>
            </a:r>
          </a:p>
          <a:p>
            <a:pPr algn="ctr"/>
            <a:r>
              <a:rPr lang="en-US" sz="2400" b="1" dirty="0">
                <a:latin typeface="Arial" panose="020B0604020202020204" pitchFamily="34" charset="0"/>
                <a:cs typeface="Arial" panose="020B0604020202020204" pitchFamily="34" charset="0"/>
              </a:rPr>
              <a:t>by</a:t>
            </a:r>
            <a:r>
              <a:rPr lang="en-US" sz="2400" b="1" i="0" dirty="0">
                <a:effectLst/>
                <a:latin typeface="Arial" panose="020B0604020202020204" pitchFamily="34" charset="0"/>
                <a:cs typeface="Arial" panose="020B0604020202020204" pitchFamily="34" charset="0"/>
              </a:rPr>
              <a:t> </a:t>
            </a:r>
            <a:r>
              <a:rPr lang="en-US" sz="2400" b="1"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Richie Cooley</a:t>
            </a:r>
            <a:endParaRPr lang="en-US" sz="2400" b="1" i="0" u="sng" dirty="0">
              <a:effectLst/>
              <a:latin typeface="Arial" panose="020B0604020202020204" pitchFamily="34" charset="0"/>
              <a:cs typeface="Arial" panose="020B0604020202020204" pitchFamily="34" charset="0"/>
            </a:endParaRPr>
          </a:p>
          <a:p>
            <a:pPr algn="ctr"/>
            <a:endParaRPr lang="en-US" sz="2400" b="1" i="0" dirty="0">
              <a:effectLst/>
              <a:latin typeface="Arial" panose="020B0604020202020204" pitchFamily="34" charset="0"/>
              <a:cs typeface="Arial" panose="020B0604020202020204" pitchFamily="34" charset="0"/>
            </a:endParaRPr>
          </a:p>
          <a:p>
            <a:pPr algn="ctr"/>
            <a:r>
              <a:rPr lang="en-US" sz="2400" b="1" i="0" dirty="0">
                <a:effectLst/>
                <a:latin typeface="Arial" panose="020B0604020202020204" pitchFamily="34" charset="0"/>
                <a:cs typeface="Arial" panose="020B0604020202020204" pitchFamily="34" charset="0"/>
              </a:rPr>
              <a:t>“Bible prophecy details a coming collision with heavenly bodies. This booklet details the startling accuracy of such forecasts.” </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Tree>
    <p:extLst>
      <p:ext uri="{BB962C8B-B14F-4D97-AF65-F5344CB8AC3E}">
        <p14:creationId xmlns:p14="http://schemas.microsoft.com/office/powerpoint/2010/main" val="22277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CF06D-5FEF-FBA4-35E4-C69FA9425840}"/>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extBox 2">
            <a:extLst>
              <a:ext uri="{FF2B5EF4-FFF2-40B4-BE49-F238E27FC236}">
                <a16:creationId xmlns:a16="http://schemas.microsoft.com/office/drawing/2014/main" id="{703DE18B-3D58-E501-D601-8E828CD39273}"/>
              </a:ext>
            </a:extLst>
          </p:cNvPr>
          <p:cNvSpPr txBox="1"/>
          <p:nvPr/>
        </p:nvSpPr>
        <p:spPr>
          <a:xfrm>
            <a:off x="0" y="600704"/>
            <a:ext cx="12198946" cy="2677656"/>
          </a:xfrm>
          <a:prstGeom prst="rect">
            <a:avLst/>
          </a:prstGeom>
          <a:solidFill>
            <a:srgbClr val="FFFF00"/>
          </a:solidFill>
          <a:ln>
            <a:solidFill>
              <a:schemeClr val="tx1"/>
            </a:solidFill>
          </a:ln>
        </p:spPr>
        <p:txBody>
          <a:bodyPr wrap="square">
            <a:spAutoFit/>
          </a:bodyPr>
          <a:lstStyle/>
          <a:p>
            <a:r>
              <a:rPr lang="en-US" sz="2800" b="1" baseline="30000" dirty="0">
                <a:solidFill>
                  <a:srgbClr val="C00000"/>
                </a:solidFill>
                <a:latin typeface="Arial" panose="020B0604020202020204" pitchFamily="34" charset="0"/>
                <a:cs typeface="Arial" panose="020B0604020202020204" pitchFamily="34" charset="0"/>
              </a:rPr>
              <a:t>10 </a:t>
            </a:r>
            <a:r>
              <a:rPr lang="en-US" sz="2800" b="1" dirty="0">
                <a:latin typeface="Arial" panose="020B0604020202020204" pitchFamily="34" charset="0"/>
                <a:cs typeface="Arial" panose="020B0604020202020204" pitchFamily="34" charset="0"/>
              </a:rPr>
              <a:t>And the third angel sounded, and there fell a great star from heaven, burning as it were a lamp, and it fell upon the third part of the rivers, and upon the fountains of waters;</a:t>
            </a:r>
          </a:p>
          <a:p>
            <a:r>
              <a:rPr lang="en-US" sz="2800" b="1" baseline="30000" dirty="0">
                <a:solidFill>
                  <a:srgbClr val="C00000"/>
                </a:solidFill>
                <a:latin typeface="Arial" panose="020B0604020202020204" pitchFamily="34" charset="0"/>
                <a:cs typeface="Arial" panose="020B0604020202020204" pitchFamily="34" charset="0"/>
              </a:rPr>
              <a:t>11 </a:t>
            </a:r>
            <a:r>
              <a:rPr lang="en-US" sz="2800" b="1" dirty="0">
                <a:latin typeface="Arial" panose="020B0604020202020204" pitchFamily="34" charset="0"/>
                <a:cs typeface="Arial" panose="020B0604020202020204" pitchFamily="34" charset="0"/>
              </a:rPr>
              <a:t>And the name of the star is called </a:t>
            </a:r>
            <a:r>
              <a:rPr lang="en-US" sz="2800" b="1" u="sng" dirty="0">
                <a:solidFill>
                  <a:srgbClr val="C00000"/>
                </a:solidFill>
                <a:latin typeface="Arial" panose="020B0604020202020204" pitchFamily="34" charset="0"/>
                <a:cs typeface="Arial" panose="020B0604020202020204" pitchFamily="34" charset="0"/>
              </a:rPr>
              <a:t>Wormwood</a:t>
            </a:r>
            <a:r>
              <a:rPr lang="en-US" sz="2800" b="1" dirty="0">
                <a:latin typeface="Arial" panose="020B0604020202020204" pitchFamily="34" charset="0"/>
                <a:cs typeface="Arial" panose="020B0604020202020204" pitchFamily="34" charset="0"/>
              </a:rPr>
              <a:t>: and the third part of the waters became wormwood; and many men died of the waters, because they were made bitter.</a:t>
            </a:r>
          </a:p>
        </p:txBody>
      </p:sp>
      <p:sp>
        <p:nvSpPr>
          <p:cNvPr id="4" name="Title 1">
            <a:extLst>
              <a:ext uri="{FF2B5EF4-FFF2-40B4-BE49-F238E27FC236}">
                <a16:creationId xmlns:a16="http://schemas.microsoft.com/office/drawing/2014/main" id="{5D2179E6-4AE6-4DD3-4E6E-B0134C16EB2F}"/>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8:10-11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4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3E6D4-9580-1863-60F9-E2995E64715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CED18-35A7-B81B-7AE3-4021C2F54BF9}"/>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3" name="Title 1">
            <a:extLst>
              <a:ext uri="{FF2B5EF4-FFF2-40B4-BE49-F238E27FC236}">
                <a16:creationId xmlns:a16="http://schemas.microsoft.com/office/drawing/2014/main" id="{577B8B09-00A3-C48F-3B2B-04F489A7655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E. L. Martin:  Worldwide Church of God</a:t>
            </a:r>
          </a:p>
        </p:txBody>
      </p:sp>
      <p:sp>
        <p:nvSpPr>
          <p:cNvPr id="4" name="TextBox 3">
            <a:extLst>
              <a:ext uri="{FF2B5EF4-FFF2-40B4-BE49-F238E27FC236}">
                <a16:creationId xmlns:a16="http://schemas.microsoft.com/office/drawing/2014/main" id="{70BBF9A3-66FD-C3AE-4B1C-27F0347087FC}"/>
              </a:ext>
            </a:extLst>
          </p:cNvPr>
          <p:cNvSpPr txBox="1"/>
          <p:nvPr/>
        </p:nvSpPr>
        <p:spPr>
          <a:xfrm>
            <a:off x="-8178" y="600738"/>
            <a:ext cx="12200178" cy="5416868"/>
          </a:xfrm>
          <a:prstGeom prst="rect">
            <a:avLst/>
          </a:prstGeom>
          <a:solidFill>
            <a:schemeClr val="bg1">
              <a:lumMod val="95000"/>
            </a:schemeClr>
          </a:soli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b="1" u="sng" dirty="0">
                <a:latin typeface="Arial" panose="020B0604020202020204" pitchFamily="34" charset="0"/>
                <a:cs typeface="Arial" panose="020B0604020202020204" pitchFamily="34" charset="0"/>
              </a:rPr>
              <a:t>E. L. Martin’s Doomsday Prediction</a:t>
            </a:r>
            <a:r>
              <a:rPr lang="en-US" altLang="en-US" sz="2800" b="1" dirty="0">
                <a:latin typeface="Arial" panose="020B0604020202020204" pitchFamily="34" charset="0"/>
                <a:cs typeface="Arial" panose="020B0604020202020204" pitchFamily="34" charset="0"/>
              </a:rPr>
              <a:t>  </a:t>
            </a:r>
            <a:r>
              <a:rPr lang="en-US" altLang="en-US" sz="2800" b="1" baseline="30000" dirty="0">
                <a:solidFill>
                  <a:srgbClr val="FF0000"/>
                </a:solidFill>
                <a:latin typeface="Arial" panose="020B0604020202020204" pitchFamily="34" charset="0"/>
                <a:cs typeface="Arial" panose="020B0604020202020204" pitchFamily="34" charset="0"/>
              </a:rPr>
              <a:t>1</a:t>
            </a:r>
            <a:r>
              <a:rPr lang="en-US" altLang="en-US" sz="2800" b="1" dirty="0">
                <a:latin typeface="Arial" panose="020B0604020202020204" pitchFamily="34" charset="0"/>
                <a:cs typeface="Arial" panose="020B0604020202020204" pitchFamily="34" charset="0"/>
              </a:rPr>
              <a:t> </a:t>
            </a:r>
            <a:endParaRPr kumimoji="0" lang="en-US" altLang="en-US" sz="2800" b="1" i="0" strike="noStrike" cap="none" normalizeH="0" baseline="0" dirty="0">
              <a:ln>
                <a:noFill/>
              </a:ln>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“It may come as a surprise to some people but the Holy Scriptures describe a time associated with the Second Advent of Christ that any modern day scientist would attest is a classic description of an </a:t>
            </a:r>
            <a:r>
              <a:rPr kumimoji="0" lang="en-US" altLang="en-US" sz="2800" b="1" i="0" u="sng" strike="noStrike" cap="none" normalizeH="0" baseline="0" dirty="0">
                <a:ln>
                  <a:noFill/>
                </a:ln>
                <a:solidFill>
                  <a:srgbClr val="C00000"/>
                </a:solidFill>
                <a:effectLst/>
                <a:latin typeface="Arial" panose="020B0604020202020204" pitchFamily="34" charset="0"/>
                <a:cs typeface="Arial" panose="020B0604020202020204" pitchFamily="34" charset="0"/>
              </a:rPr>
              <a:t>asteroid or comet</a:t>
            </a:r>
            <a:r>
              <a:rPr kumimoji="0" lang="en-US" altLang="en-US"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of a moderate size (say a mile or so in diameter) hitting the earth. After mentioning that the mercantile system on earth that provides wealth and prosperity is to be destroyed (read all of Isaiah 23 along with the future prophecies in the Book of Revelation about the same thing (Revelation 18:11-17), the prophet Isaiah continued his description of “Doomsday” by his prophecy recorded in all of </a:t>
            </a:r>
            <a:r>
              <a:rPr kumimoji="0" lang="en-US" altLang="en-US" sz="2800" b="1" i="0" u="sng" strike="noStrike" cap="none" normalizeH="0" baseline="0" dirty="0">
                <a:ln>
                  <a:noFill/>
                </a:ln>
                <a:solidFill>
                  <a:srgbClr val="C00000"/>
                </a:solidFill>
                <a:effectLst/>
                <a:latin typeface="Arial" panose="020B0604020202020204" pitchFamily="34" charset="0"/>
                <a:cs typeface="Arial" panose="020B0604020202020204" pitchFamily="34" charset="0"/>
              </a:rPr>
              <a:t>Isaiah chapter 24</a:t>
            </a: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 You should read that chapter and pay attention </a:t>
            </a:r>
            <a:endParaRPr lang="en-US" altLang="en-US" sz="7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EC85EB-94BC-1BC2-0B7F-807C308C22C3}"/>
              </a:ext>
            </a:extLst>
          </p:cNvPr>
          <p:cNvSpPr txBox="1"/>
          <p:nvPr/>
        </p:nvSpPr>
        <p:spPr>
          <a:xfrm>
            <a:off x="-2" y="6387890"/>
            <a:ext cx="12154357" cy="400110"/>
          </a:xfrm>
          <a:prstGeom prst="rect">
            <a:avLst/>
          </a:prstGeom>
          <a:noFill/>
        </p:spPr>
        <p:txBody>
          <a:bodyPr wrap="square">
            <a:spAutoFit/>
          </a:bodyPr>
          <a:lstStyle/>
          <a:p>
            <a:pPr defTabSz="914400" eaLnBrk="0" fontAlgn="base" hangingPunct="0">
              <a:spcBef>
                <a:spcPct val="0"/>
              </a:spcBef>
              <a:spcAft>
                <a:spcPct val="0"/>
              </a:spcAft>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baseline="30000"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https:creationconcept.wordpress.com/2012/01/02/e-l-martins-doomsday-predictions/</a:t>
            </a:r>
          </a:p>
        </p:txBody>
      </p:sp>
      <p:sp>
        <p:nvSpPr>
          <p:cNvPr id="6" name="Rectangle 5">
            <a:extLst>
              <a:ext uri="{FF2B5EF4-FFF2-40B4-BE49-F238E27FC236}">
                <a16:creationId xmlns:a16="http://schemas.microsoft.com/office/drawing/2014/main" id="{39448757-07DD-11AE-E86F-42321ACB9019}"/>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31F6-F1A5-2DC5-651B-6746C99D11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F13931-61D7-1F05-79A5-4B6DFA67AB38}"/>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3" name="Title 1">
            <a:extLst>
              <a:ext uri="{FF2B5EF4-FFF2-40B4-BE49-F238E27FC236}">
                <a16:creationId xmlns:a16="http://schemas.microsoft.com/office/drawing/2014/main" id="{9BD4382D-FB63-A510-234E-6536D4CEC06F}"/>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E. L. Martin:  Worldwide Church of God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46E3EC-0CA4-2353-C19B-EB77BCED81C6}"/>
              </a:ext>
            </a:extLst>
          </p:cNvPr>
          <p:cNvSpPr txBox="1"/>
          <p:nvPr/>
        </p:nvSpPr>
        <p:spPr>
          <a:xfrm>
            <a:off x="-8178" y="600751"/>
            <a:ext cx="12207124" cy="3108543"/>
          </a:xfrm>
          <a:prstGeom prst="rect">
            <a:avLst/>
          </a:prstGeom>
          <a:solidFill>
            <a:schemeClr val="bg1">
              <a:lumMod val="95000"/>
            </a:schemeClr>
          </a:solidFill>
          <a:ln>
            <a:solidFill>
              <a:schemeClr val="tx1"/>
            </a:solidFill>
          </a:ln>
        </p:spPr>
        <p:txBody>
          <a:bodyPr wrap="square">
            <a:spAutoFit/>
          </a:bodyPr>
          <a:lstStyle/>
          <a:p>
            <a:pPr algn="ctr" defTabSz="914400" eaLnBrk="0" fontAlgn="base" hangingPunct="0">
              <a:spcBef>
                <a:spcPct val="0"/>
              </a:spcBef>
              <a:spcAft>
                <a:spcPct val="0"/>
              </a:spcAft>
            </a:pPr>
            <a:r>
              <a:rPr lang="en-US" altLang="en-US" sz="2800" b="1" u="sng" dirty="0">
                <a:latin typeface="Arial" panose="020B0604020202020204" pitchFamily="34" charset="0"/>
                <a:cs typeface="Arial" panose="020B0604020202020204" pitchFamily="34" charset="0"/>
              </a:rPr>
              <a:t>E. L. Martin’s Doomsday Prediction</a:t>
            </a:r>
            <a:r>
              <a:rPr lang="en-US" altLang="en-US" sz="2800" b="1" dirty="0">
                <a:latin typeface="Arial" panose="020B0604020202020204" pitchFamily="34" charset="0"/>
                <a:cs typeface="Arial" panose="020B0604020202020204" pitchFamily="34" charset="0"/>
              </a:rPr>
              <a:t>  </a:t>
            </a:r>
            <a:r>
              <a:rPr lang="en-US" altLang="en-US" sz="2800" b="1" baseline="30000" dirty="0">
                <a:solidFill>
                  <a:srgbClr val="FF0000"/>
                </a:solidFill>
                <a:latin typeface="Arial" panose="020B0604020202020204" pitchFamily="34" charset="0"/>
                <a:cs typeface="Arial" panose="020B0604020202020204" pitchFamily="34" charset="0"/>
              </a:rPr>
              <a:t>1</a:t>
            </a:r>
            <a:r>
              <a:rPr lang="en-US" altLang="en-US" sz="2800" b="1" u="sng" dirty="0">
                <a:latin typeface="Arial" panose="020B0604020202020204" pitchFamily="34" charset="0"/>
                <a:cs typeface="Arial" panose="020B0604020202020204" pitchFamily="34" charset="0"/>
              </a:rPr>
              <a:t> </a:t>
            </a:r>
            <a:endParaRPr kumimoji="0" lang="en-US" altLang="en-US" sz="2800" b="1" i="0" u="sng" strike="noStrike" cap="none" normalizeH="0" baseline="0" dirty="0">
              <a:ln>
                <a:noFill/>
              </a:ln>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(continued)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effectLst/>
              <a:latin typeface="Arial" panose="020B0604020202020204" pitchFamily="34" charset="0"/>
              <a:cs typeface="Arial" panose="020B0604020202020204" pitchFamily="34" charset="0"/>
            </a:endParaRPr>
          </a:p>
          <a:p>
            <a:pPr algn="just" defTabSz="914400" eaLnBrk="0" fontAlgn="base" hangingPunct="0">
              <a:spcBef>
                <a:spcPct val="0"/>
              </a:spcBef>
              <a:spcAft>
                <a:spcPct val="0"/>
              </a:spcAft>
            </a:pPr>
            <a:r>
              <a:rPr lang="en-US" altLang="en-US" sz="2800" b="1" dirty="0">
                <a:latin typeface="Arial" panose="020B0604020202020204" pitchFamily="34" charset="0"/>
                <a:cs typeface="Arial" panose="020B0604020202020204" pitchFamily="34" charset="0"/>
              </a:rPr>
              <a:t>t</a:t>
            </a: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o the complete and utter destruction of world civilization.  The world will return to a barbaric state with only a few men left over the entirety of the earth, and the wide devastation will last for 70 years (Isaiah 23:17,18).”</a:t>
            </a:r>
          </a:p>
        </p:txBody>
      </p:sp>
      <p:sp>
        <p:nvSpPr>
          <p:cNvPr id="6" name="TextBox 5">
            <a:extLst>
              <a:ext uri="{FF2B5EF4-FFF2-40B4-BE49-F238E27FC236}">
                <a16:creationId xmlns:a16="http://schemas.microsoft.com/office/drawing/2014/main" id="{584ED204-8B0C-D915-5A7B-45058FD74864}"/>
              </a:ext>
            </a:extLst>
          </p:cNvPr>
          <p:cNvSpPr txBox="1"/>
          <p:nvPr/>
        </p:nvSpPr>
        <p:spPr>
          <a:xfrm>
            <a:off x="-2" y="6387890"/>
            <a:ext cx="12154357" cy="400110"/>
          </a:xfrm>
          <a:prstGeom prst="rect">
            <a:avLst/>
          </a:prstGeom>
          <a:noFill/>
        </p:spPr>
        <p:txBody>
          <a:bodyPr wrap="square">
            <a:spAutoFit/>
          </a:bodyPr>
          <a:lstStyle/>
          <a:p>
            <a:pPr defTabSz="914400" eaLnBrk="0" fontAlgn="base" hangingPunct="0">
              <a:spcBef>
                <a:spcPct val="0"/>
              </a:spcBef>
              <a:spcAft>
                <a:spcPct val="0"/>
              </a:spcAft>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baseline="30000"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https:creationconcept.wordpress.com/2012/01/02/e-l-martins-doomsday-predictions/</a:t>
            </a:r>
          </a:p>
        </p:txBody>
      </p:sp>
      <p:sp>
        <p:nvSpPr>
          <p:cNvPr id="7" name="Rectangle 6">
            <a:extLst>
              <a:ext uri="{FF2B5EF4-FFF2-40B4-BE49-F238E27FC236}">
                <a16:creationId xmlns:a16="http://schemas.microsoft.com/office/drawing/2014/main" id="{72B4937A-EE5D-94CD-6E8E-CACB633873B5}"/>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7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72309-31D2-D82A-61ED-C98ADEC45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700" cy="6858000"/>
          </a:xfrm>
          <a:prstGeom prst="rect">
            <a:avLst/>
          </a:prstGeom>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spTree>
    <p:extLst>
      <p:ext uri="{BB962C8B-B14F-4D97-AF65-F5344CB8AC3E}">
        <p14:creationId xmlns:p14="http://schemas.microsoft.com/office/powerpoint/2010/main" val="7145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C02417-62EE-764E-0737-F82EDC1AF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4112"/>
            <a:ext cx="12204700" cy="6415314"/>
          </a:xfrm>
          <a:prstGeom prst="rect">
            <a:avLst/>
          </a:prstGeom>
        </p:spPr>
      </p:pic>
      <p:sp>
        <p:nvSpPr>
          <p:cNvPr id="5" name="TextBox 4">
            <a:extLst>
              <a:ext uri="{FF2B5EF4-FFF2-40B4-BE49-F238E27FC236}">
                <a16:creationId xmlns:a16="http://schemas.microsoft.com/office/drawing/2014/main" id="{FA4E2A09-8F83-AC12-3E93-EA51E3254B4C}"/>
              </a:ext>
            </a:extLst>
          </p:cNvPr>
          <p:cNvSpPr txBox="1"/>
          <p:nvPr/>
        </p:nvSpPr>
        <p:spPr>
          <a:xfrm>
            <a:off x="4270789" y="0"/>
            <a:ext cx="3614057" cy="523220"/>
          </a:xfrm>
          <a:prstGeom prst="rect">
            <a:avLst/>
          </a:prstGeom>
          <a:solidFill>
            <a:schemeClr val="tx1"/>
          </a:solidFill>
        </p:spPr>
        <p:txBody>
          <a:bodyPr wrap="square" rtlCol="0">
            <a:spAutoFit/>
          </a:bodyPr>
          <a:lstStyle/>
          <a:p>
            <a:pPr algn="r"/>
            <a:r>
              <a:rPr lang="en-US" sz="2800" b="1" dirty="0">
                <a:solidFill>
                  <a:srgbClr val="FFFF00"/>
                </a:solidFill>
                <a:latin typeface="Arial" panose="020B0604020202020204" pitchFamily="34" charset="0"/>
                <a:cs typeface="Arial" panose="020B0604020202020204" pitchFamily="34" charset="0"/>
              </a:rPr>
              <a:t>2.  BP Oil Spill, 2010</a:t>
            </a:r>
          </a:p>
        </p:txBody>
      </p:sp>
      <p:sp>
        <p:nvSpPr>
          <p:cNvPr id="6" name="TextBox 5">
            <a:extLst>
              <a:ext uri="{FF2B5EF4-FFF2-40B4-BE49-F238E27FC236}">
                <a16:creationId xmlns:a16="http://schemas.microsoft.com/office/drawing/2014/main" id="{99ED268A-385E-BEBC-DC68-B1984B6B4162}"/>
              </a:ext>
            </a:extLst>
          </p:cNvPr>
          <p:cNvSpPr txBox="1"/>
          <p:nvPr/>
        </p:nvSpPr>
        <p:spPr>
          <a:xfrm>
            <a:off x="0" y="6402614"/>
            <a:ext cx="12204700" cy="461665"/>
          </a:xfrm>
          <a:prstGeom prst="rect">
            <a:avLst/>
          </a:prstGeom>
          <a:solidFill>
            <a:schemeClr val="accent1">
              <a:lumMod val="40000"/>
              <a:lumOff val="60000"/>
            </a:schemeClr>
          </a:solidFill>
        </p:spPr>
        <p:txBody>
          <a:bodyPr wrap="square">
            <a:spAutoFit/>
          </a:bodyPr>
          <a:lstStyle/>
          <a:p>
            <a:pPr algn="ctr"/>
            <a:r>
              <a:rPr lang="en-US" sz="2400" b="1" dirty="0">
                <a:latin typeface="Arial" panose="020B0604020202020204" pitchFamily="34" charset="0"/>
                <a:cs typeface="Arial" panose="020B0604020202020204" pitchFamily="34" charset="0"/>
              </a:rPr>
              <a:t>https://www.newsweek.com/some-say-bps-oil-spill-heralds-apocalypse-73117</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33</a:t>
            </a:fld>
            <a:endParaRPr lang="en-US"/>
          </a:p>
        </p:txBody>
      </p:sp>
    </p:spTree>
    <p:extLst>
      <p:ext uri="{BB962C8B-B14F-4D97-AF65-F5344CB8AC3E}">
        <p14:creationId xmlns:p14="http://schemas.microsoft.com/office/powerpoint/2010/main" val="24412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2.  BP Oil Spill, 2010</a:t>
            </a:r>
          </a:p>
        </p:txBody>
      </p:sp>
      <p:sp>
        <p:nvSpPr>
          <p:cNvPr id="4" name="TextBox 3">
            <a:extLst>
              <a:ext uri="{FF2B5EF4-FFF2-40B4-BE49-F238E27FC236}">
                <a16:creationId xmlns:a16="http://schemas.microsoft.com/office/drawing/2014/main" id="{DBB34272-E3E0-1E34-1D6F-74D956D28E65}"/>
              </a:ext>
            </a:extLst>
          </p:cNvPr>
          <p:cNvSpPr txBox="1"/>
          <p:nvPr/>
        </p:nvSpPr>
        <p:spPr>
          <a:xfrm>
            <a:off x="-24130" y="606439"/>
            <a:ext cx="12210376" cy="5693866"/>
          </a:xfrm>
          <a:prstGeom prst="rect">
            <a:avLst/>
          </a:prstGeom>
          <a:solidFill>
            <a:schemeClr val="bg1">
              <a:lumMod val="95000"/>
            </a:schemeClr>
          </a:solidFill>
          <a:ln>
            <a:solidFill>
              <a:schemeClr val="tx1"/>
            </a:solidFill>
          </a:ln>
        </p:spPr>
        <p:txBody>
          <a:bodyPr wrap="square">
            <a:spAutoFit/>
          </a:bodyPr>
          <a:lstStyle/>
          <a:p>
            <a:pPr algn="ctr"/>
            <a:r>
              <a:rPr lang="en-US" sz="2800" b="1" i="0" u="sng" dirty="0">
                <a:solidFill>
                  <a:srgbClr val="000000"/>
                </a:solidFill>
                <a:effectLst/>
                <a:latin typeface="Arial" panose="020B0604020202020204" pitchFamily="34" charset="0"/>
                <a:cs typeface="Arial" panose="020B0604020202020204" pitchFamily="34" charset="0"/>
              </a:rPr>
              <a:t>Some Say BP's Oil Spill Heralds the Apocalypse</a:t>
            </a:r>
          </a:p>
          <a:p>
            <a:pPr algn="ctr"/>
            <a:r>
              <a:rPr lang="en-US" sz="2800" b="1" i="0" dirty="0">
                <a:solidFill>
                  <a:srgbClr val="222222"/>
                </a:solidFill>
                <a:effectLst/>
                <a:latin typeface="Arial" panose="020B0604020202020204" pitchFamily="34" charset="0"/>
                <a:cs typeface="Arial" panose="020B0604020202020204" pitchFamily="34" charset="0"/>
              </a:rPr>
              <a:t>June 3, 2010</a:t>
            </a:r>
          </a:p>
          <a:p>
            <a:pPr algn="just"/>
            <a:endParaRPr lang="en-US" sz="2800" b="1" i="0" dirty="0">
              <a:solidFill>
                <a:srgbClr val="222222"/>
              </a:solidFill>
              <a:effectLst/>
              <a:latin typeface="Arial" panose="020B0604020202020204" pitchFamily="34" charset="0"/>
              <a:cs typeface="Arial" panose="020B0604020202020204" pitchFamily="34" charset="0"/>
            </a:endParaRPr>
          </a:p>
          <a:p>
            <a:pPr algn="just"/>
            <a:r>
              <a:rPr lang="en-US" sz="2800" b="1" i="0" dirty="0">
                <a:solidFill>
                  <a:srgbClr val="222222"/>
                </a:solidFill>
                <a:effectLst/>
                <a:latin typeface="Arial" panose="020B0604020202020204" pitchFamily="34" charset="0"/>
                <a:cs typeface="Arial" panose="020B0604020202020204" pitchFamily="34" charset="0"/>
              </a:rPr>
              <a:t>A growing conversation among Christian fundamentalists asks the question that may have been inevitable: is the oil spill in the gulf a sign of the coming apocalypse?</a:t>
            </a:r>
          </a:p>
          <a:p>
            <a:pPr algn="just"/>
            <a:endParaRPr lang="en-US" sz="2800" b="1" i="0" dirty="0">
              <a:solidFill>
                <a:srgbClr val="222222"/>
              </a:solidFill>
              <a:effectLst/>
              <a:latin typeface="Arial" panose="020B0604020202020204" pitchFamily="34" charset="0"/>
              <a:cs typeface="Arial" panose="020B0604020202020204" pitchFamily="34" charset="0"/>
            </a:endParaRPr>
          </a:p>
          <a:p>
            <a:pPr algn="just"/>
            <a:r>
              <a:rPr lang="en-US" sz="2800" b="1" i="0" dirty="0">
                <a:solidFill>
                  <a:srgbClr val="222222"/>
                </a:solidFill>
                <a:effectLst/>
                <a:latin typeface="Arial" panose="020B0604020202020204" pitchFamily="34" charset="0"/>
                <a:cs typeface="Arial" panose="020B0604020202020204" pitchFamily="34" charset="0"/>
              </a:rPr>
              <a:t>About 60 million white evangelicals live in America, and </a:t>
            </a:r>
            <a:r>
              <a:rPr lang="en-US" sz="2800" b="1" i="0" u="sng" dirty="0">
                <a:solidFill>
                  <a:srgbClr val="C00000"/>
                </a:solidFill>
                <a:effectLst/>
                <a:latin typeface="Arial" panose="020B0604020202020204" pitchFamily="34" charset="0"/>
                <a:cs typeface="Arial" panose="020B0604020202020204" pitchFamily="34" charset="0"/>
              </a:rPr>
              <a:t>about one third of them believe that the world will end in their lifetime</a:t>
            </a:r>
            <a:r>
              <a:rPr lang="en-US" sz="2800" b="1" i="0" u="sng" dirty="0">
                <a:solidFill>
                  <a:srgbClr val="222222"/>
                </a:solidFill>
                <a:effectLst/>
                <a:latin typeface="Arial" panose="020B0604020202020204" pitchFamily="34" charset="0"/>
                <a:cs typeface="Arial" panose="020B0604020202020204" pitchFamily="34" charset="0"/>
              </a:rPr>
              <a:t>,</a:t>
            </a:r>
            <a:r>
              <a:rPr lang="en-US" sz="2800" b="1" i="0" dirty="0">
                <a:solidFill>
                  <a:srgbClr val="222222"/>
                </a:solidFill>
                <a:effectLst/>
                <a:latin typeface="Arial" panose="020B0604020202020204" pitchFamily="34" charset="0"/>
                <a:cs typeface="Arial" panose="020B0604020202020204" pitchFamily="34" charset="0"/>
              </a:rPr>
              <a:t> according to the Pew Research Center for the People and the Press. Broadly speaking, these Christians subscribe to a theology called "premillennial dispensationalism." In this world view, they are warriors on the side of God: a cosmic battle</a:t>
            </a:r>
            <a:r>
              <a:rPr lang="en-US" sz="2800" b="1" dirty="0">
                <a:solidFill>
                  <a:srgbClr val="222222"/>
                </a:solidFill>
                <a:latin typeface="Arial" panose="020B0604020202020204" pitchFamily="34" charset="0"/>
                <a:cs typeface="Arial" panose="020B0604020202020204" pitchFamily="34" charset="0"/>
              </a:rPr>
              <a:t> </a:t>
            </a:r>
            <a:r>
              <a:rPr lang="en-US" sz="2800" b="1" i="0" dirty="0">
                <a:solidFill>
                  <a:srgbClr val="222222"/>
                </a:solidFill>
                <a:effectLst/>
                <a:latin typeface="Arial" panose="020B0604020202020204" pitchFamily="34" charset="0"/>
                <a:cs typeface="Arial" panose="020B0604020202020204" pitchFamily="34" charset="0"/>
              </a:rPr>
              <a:t>culminating in apocalypse, </a:t>
            </a:r>
            <a:endParaRPr lang="en-US"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E0310B-C03B-D102-8A3D-C4B5F4530C47}"/>
              </a:ext>
            </a:extLst>
          </p:cNvPr>
          <p:cNvSpPr txBox="1"/>
          <p:nvPr/>
        </p:nvSpPr>
        <p:spPr>
          <a:xfrm>
            <a:off x="-11430" y="6350279"/>
            <a:ext cx="1219894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https://www.newsweek.com/some-say-bps-oil-spill-heralds-apocalypse-73117</a:t>
            </a:r>
          </a:p>
        </p:txBody>
      </p:sp>
      <p:sp>
        <p:nvSpPr>
          <p:cNvPr id="6" name="Rectangle 5">
            <a:extLst>
              <a:ext uri="{FF2B5EF4-FFF2-40B4-BE49-F238E27FC236}">
                <a16:creationId xmlns:a16="http://schemas.microsoft.com/office/drawing/2014/main" id="{36B9425E-D1A2-B5E0-ED35-1BD15E6EBFEF}"/>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9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2.  BP Oil Spill, 2010</a:t>
            </a:r>
          </a:p>
        </p:txBody>
      </p:sp>
      <p:sp>
        <p:nvSpPr>
          <p:cNvPr id="5" name="TextBox 4">
            <a:extLst>
              <a:ext uri="{FF2B5EF4-FFF2-40B4-BE49-F238E27FC236}">
                <a16:creationId xmlns:a16="http://schemas.microsoft.com/office/drawing/2014/main" id="{2AE0310B-C03B-D102-8A3D-C4B5F4530C47}"/>
              </a:ext>
            </a:extLst>
          </p:cNvPr>
          <p:cNvSpPr txBox="1"/>
          <p:nvPr/>
        </p:nvSpPr>
        <p:spPr>
          <a:xfrm>
            <a:off x="-11430" y="6350279"/>
            <a:ext cx="1219894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https://www.newsweek.com/some-say-bps-oil-spill-heralds-apocalypse-73117</a:t>
            </a:r>
          </a:p>
        </p:txBody>
      </p:sp>
      <p:sp>
        <p:nvSpPr>
          <p:cNvPr id="6" name="Rectangle 5">
            <a:extLst>
              <a:ext uri="{FF2B5EF4-FFF2-40B4-BE49-F238E27FC236}">
                <a16:creationId xmlns:a16="http://schemas.microsoft.com/office/drawing/2014/main" id="{36B9425E-D1A2-B5E0-ED35-1BD15E6EBFEF}"/>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BCDEC8-19F9-935D-2D2A-B4E6CE2DA4CF}"/>
              </a:ext>
            </a:extLst>
          </p:cNvPr>
          <p:cNvSpPr txBox="1"/>
          <p:nvPr/>
        </p:nvSpPr>
        <p:spPr>
          <a:xfrm>
            <a:off x="-25400" y="607911"/>
            <a:ext cx="12217400" cy="5693866"/>
          </a:xfrm>
          <a:prstGeom prst="rect">
            <a:avLst/>
          </a:prstGeom>
          <a:solidFill>
            <a:schemeClr val="bg1">
              <a:lumMod val="95000"/>
            </a:schemeClr>
          </a:solidFill>
          <a:ln>
            <a:solidFill>
              <a:schemeClr val="tx1"/>
            </a:solidFill>
          </a:ln>
        </p:spPr>
        <p:txBody>
          <a:bodyPr wrap="square">
            <a:spAutoFit/>
          </a:bodyPr>
          <a:lstStyle/>
          <a:p>
            <a:pPr algn="just"/>
            <a:r>
              <a:rPr lang="en-US" sz="2800" b="1" i="0" dirty="0">
                <a:solidFill>
                  <a:srgbClr val="222222"/>
                </a:solidFill>
                <a:effectLst/>
                <a:latin typeface="Arial" panose="020B0604020202020204" pitchFamily="34" charset="0"/>
                <a:cs typeface="Arial" panose="020B0604020202020204" pitchFamily="34" charset="0"/>
              </a:rPr>
              <a:t>judgment, and, finally, the reign of Jesus in "a new heaven and a new earth“ will come soon. The most determined of these believers mine the Book of Revelation for signs that the end is near. A text of terrifying and mysterious prophesy, Revelation forecasts the apocalypse in coded language; Christians have spent lifetimes trying to break that code by correlating its verses to current events. (A New York minister named William Miller used Revelation and other sources to predict that the world would end on Oct. 22, 1844. He had previously predicted—wrongly, obviously—that the date would be March 21, 1843. The Millerites, once a powerful and fast-growing sect, quickly became extinct.)</a:t>
            </a:r>
          </a:p>
          <a:p>
            <a:pPr algn="just"/>
            <a:endParaRPr lang="en-US" sz="2800" b="1" i="0" dirty="0">
              <a:solidFill>
                <a:srgbClr val="222222"/>
              </a:solidFill>
              <a:effectLst/>
              <a:latin typeface="Arial" panose="020B0604020202020204" pitchFamily="34" charset="0"/>
              <a:cs typeface="Arial" panose="020B0604020202020204" pitchFamily="34" charset="0"/>
            </a:endParaRPr>
          </a:p>
          <a:p>
            <a:pPr algn="just"/>
            <a:r>
              <a:rPr lang="en-US" sz="2800" b="1" i="0" dirty="0">
                <a:solidFill>
                  <a:srgbClr val="222222"/>
                </a:solidFill>
                <a:effectLst/>
                <a:latin typeface="Arial" panose="020B0604020202020204" pitchFamily="34" charset="0"/>
                <a:cs typeface="Arial" panose="020B0604020202020204" pitchFamily="34" charset="0"/>
              </a:rPr>
              <a:t>Now blogs on the Christian fringe are abuzz with possibility that the oil</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6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2.  BP Oil Spill, 2010</a:t>
            </a:r>
          </a:p>
        </p:txBody>
      </p:sp>
      <p:sp>
        <p:nvSpPr>
          <p:cNvPr id="5" name="TextBox 4">
            <a:extLst>
              <a:ext uri="{FF2B5EF4-FFF2-40B4-BE49-F238E27FC236}">
                <a16:creationId xmlns:a16="http://schemas.microsoft.com/office/drawing/2014/main" id="{2AE0310B-C03B-D102-8A3D-C4B5F4530C47}"/>
              </a:ext>
            </a:extLst>
          </p:cNvPr>
          <p:cNvSpPr txBox="1"/>
          <p:nvPr/>
        </p:nvSpPr>
        <p:spPr>
          <a:xfrm>
            <a:off x="-11430" y="6350279"/>
            <a:ext cx="1219894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https://www.newsweek.com/some-say-bps-oil-spill-heralds-apocalypse-73117</a:t>
            </a:r>
          </a:p>
        </p:txBody>
      </p:sp>
      <p:sp>
        <p:nvSpPr>
          <p:cNvPr id="6" name="Rectangle 5">
            <a:extLst>
              <a:ext uri="{FF2B5EF4-FFF2-40B4-BE49-F238E27FC236}">
                <a16:creationId xmlns:a16="http://schemas.microsoft.com/office/drawing/2014/main" id="{36B9425E-D1A2-B5E0-ED35-1BD15E6EBFEF}"/>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D2815B-44CE-8F95-6003-1ED61EFBE5CB}"/>
              </a:ext>
            </a:extLst>
          </p:cNvPr>
          <p:cNvSpPr txBox="1"/>
          <p:nvPr/>
        </p:nvSpPr>
        <p:spPr>
          <a:xfrm>
            <a:off x="-12700" y="603086"/>
            <a:ext cx="12198946" cy="5693866"/>
          </a:xfrm>
          <a:prstGeom prst="rect">
            <a:avLst/>
          </a:prstGeom>
          <a:solidFill>
            <a:schemeClr val="bg1">
              <a:lumMod val="95000"/>
            </a:schemeClr>
          </a:solidFill>
          <a:ln>
            <a:solidFill>
              <a:schemeClr val="tx1"/>
            </a:solidFill>
          </a:ln>
        </p:spPr>
        <p:txBody>
          <a:bodyPr wrap="square">
            <a:spAutoFit/>
          </a:bodyPr>
          <a:lstStyle/>
          <a:p>
            <a:pPr algn="just"/>
            <a:r>
              <a:rPr lang="en-US" sz="2800" b="1" i="0" dirty="0">
                <a:solidFill>
                  <a:srgbClr val="222222"/>
                </a:solidFill>
                <a:effectLst/>
                <a:latin typeface="Arial" panose="020B0604020202020204" pitchFamily="34" charset="0"/>
                <a:cs typeface="Arial" panose="020B0604020202020204" pitchFamily="34" charset="0"/>
              </a:rPr>
              <a:t>spill is the realization of Revelation 8:8–11. </a:t>
            </a:r>
            <a:r>
              <a:rPr lang="en-US" sz="2800" b="1" i="0" dirty="0">
                <a:solidFill>
                  <a:srgbClr val="C00000"/>
                </a:solidFill>
                <a:effectLst/>
                <a:latin typeface="Arial" panose="020B0604020202020204" pitchFamily="34" charset="0"/>
                <a:cs typeface="Arial" panose="020B0604020202020204" pitchFamily="34" charset="0"/>
              </a:rPr>
              <a:t>"</a:t>
            </a:r>
            <a:r>
              <a:rPr lang="en-US" sz="2800" b="1" i="0" u="sng" dirty="0">
                <a:solidFill>
                  <a:srgbClr val="C00000"/>
                </a:solidFill>
                <a:effectLst/>
                <a:latin typeface="Arial" panose="020B0604020202020204" pitchFamily="34" charset="0"/>
                <a:cs typeface="Arial" panose="020B0604020202020204" pitchFamily="34" charset="0"/>
              </a:rPr>
              <a:t>The second angel blew his trumpet, and something like a great mountain, burning with fire, was thrown into the sea. A third of the sea became blood, a third of the living creatures in the sea died, and a third of the ships were destroyed … A third of the waters became wormwood, and many died from the water because it was made bitter</a:t>
            </a:r>
            <a:r>
              <a:rPr lang="en-US" sz="2800" b="1" i="0" dirty="0">
                <a:solidFill>
                  <a:srgbClr val="C00000"/>
                </a:solidFill>
                <a:effectLst/>
                <a:latin typeface="Arial" panose="020B0604020202020204" pitchFamily="34" charset="0"/>
                <a:cs typeface="Arial" panose="020B0604020202020204" pitchFamily="34" charset="0"/>
              </a:rPr>
              <a:t>."</a:t>
            </a:r>
            <a:r>
              <a:rPr lang="en-US" sz="2800" b="1" i="0" dirty="0">
                <a:solidFill>
                  <a:srgbClr val="222222"/>
                </a:solidFill>
                <a:effectLst/>
                <a:latin typeface="Arial" panose="020B0604020202020204" pitchFamily="34" charset="0"/>
                <a:cs typeface="Arial" panose="020B0604020202020204" pitchFamily="34" charset="0"/>
              </a:rPr>
              <a:t> According to Revelation, in other words, something terrible happens to the world's water, a punishment to those of insufficient faith. The foul water, according to the New Oxford Annotated Bible, mirrors one of the plagues God called upon Egypt on behalf of his people Israel.</a:t>
            </a:r>
          </a:p>
          <a:p>
            <a:pPr algn="just"/>
            <a:endParaRPr lang="en-US" sz="2800" b="1" i="0" dirty="0">
              <a:solidFill>
                <a:srgbClr val="222222"/>
              </a:solidFill>
              <a:effectLst/>
              <a:latin typeface="Arial" panose="020B0604020202020204" pitchFamily="34" charset="0"/>
              <a:cs typeface="Arial" panose="020B0604020202020204" pitchFamily="34" charset="0"/>
            </a:endParaRPr>
          </a:p>
          <a:p>
            <a:pPr algn="just"/>
            <a:r>
              <a:rPr lang="en-US" sz="2800" b="1" i="0" dirty="0">
                <a:solidFill>
                  <a:srgbClr val="222222"/>
                </a:solidFill>
                <a:effectLst/>
                <a:latin typeface="Arial" panose="020B0604020202020204" pitchFamily="34" charset="0"/>
                <a:cs typeface="Arial" panose="020B0604020202020204" pitchFamily="34" charset="0"/>
              </a:rPr>
              <a:t>Though maybe it's Revelation 16:3: </a:t>
            </a:r>
            <a:r>
              <a:rPr lang="en-US" sz="2800" b="1" i="0" dirty="0">
                <a:solidFill>
                  <a:srgbClr val="C00000"/>
                </a:solidFill>
                <a:effectLst/>
                <a:latin typeface="Arial" panose="020B0604020202020204" pitchFamily="34" charset="0"/>
                <a:cs typeface="Arial" panose="020B0604020202020204" pitchFamily="34" charset="0"/>
              </a:rPr>
              <a:t>"The second angel poured his bowl into the sea, and it became like the blood of a corpse, and every</a:t>
            </a:r>
          </a:p>
        </p:txBody>
      </p:sp>
    </p:spTree>
    <p:extLst>
      <p:ext uri="{BB962C8B-B14F-4D97-AF65-F5344CB8AC3E}">
        <p14:creationId xmlns:p14="http://schemas.microsoft.com/office/powerpoint/2010/main" val="222308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2.  BP Oil Spill, 2010</a:t>
            </a:r>
          </a:p>
        </p:txBody>
      </p:sp>
      <p:sp>
        <p:nvSpPr>
          <p:cNvPr id="5" name="TextBox 4">
            <a:extLst>
              <a:ext uri="{FF2B5EF4-FFF2-40B4-BE49-F238E27FC236}">
                <a16:creationId xmlns:a16="http://schemas.microsoft.com/office/drawing/2014/main" id="{2AE0310B-C03B-D102-8A3D-C4B5F4530C47}"/>
              </a:ext>
            </a:extLst>
          </p:cNvPr>
          <p:cNvSpPr txBox="1"/>
          <p:nvPr/>
        </p:nvSpPr>
        <p:spPr>
          <a:xfrm>
            <a:off x="-11430" y="6350279"/>
            <a:ext cx="1219894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https://www.newsweek.com/some-say-bps-oil-spill-heralds-apocalypse-73117</a:t>
            </a:r>
          </a:p>
        </p:txBody>
      </p:sp>
      <p:sp>
        <p:nvSpPr>
          <p:cNvPr id="6" name="Rectangle 5">
            <a:extLst>
              <a:ext uri="{FF2B5EF4-FFF2-40B4-BE49-F238E27FC236}">
                <a16:creationId xmlns:a16="http://schemas.microsoft.com/office/drawing/2014/main" id="{36B9425E-D1A2-B5E0-ED35-1BD15E6EBFEF}"/>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D2815B-44CE-8F95-6003-1ED61EFBE5CB}"/>
              </a:ext>
            </a:extLst>
          </p:cNvPr>
          <p:cNvSpPr txBox="1"/>
          <p:nvPr/>
        </p:nvSpPr>
        <p:spPr>
          <a:xfrm>
            <a:off x="-12700" y="603086"/>
            <a:ext cx="12198946" cy="3108543"/>
          </a:xfrm>
          <a:prstGeom prst="rect">
            <a:avLst/>
          </a:prstGeom>
          <a:solidFill>
            <a:schemeClr val="bg1">
              <a:lumMod val="95000"/>
            </a:schemeClr>
          </a:solidFill>
          <a:ln>
            <a:solidFill>
              <a:schemeClr val="tx1"/>
            </a:solidFill>
          </a:ln>
        </p:spPr>
        <p:txBody>
          <a:bodyPr wrap="square">
            <a:spAutoFit/>
          </a:bodyPr>
          <a:lstStyle/>
          <a:p>
            <a:pPr algn="just"/>
            <a:r>
              <a:rPr lang="en-US" sz="2800" b="1" i="0" u="sng" dirty="0">
                <a:solidFill>
                  <a:srgbClr val="C00000"/>
                </a:solidFill>
                <a:effectLst/>
                <a:latin typeface="Arial" panose="020B0604020202020204" pitchFamily="34" charset="0"/>
                <a:cs typeface="Arial" panose="020B0604020202020204" pitchFamily="34" charset="0"/>
              </a:rPr>
              <a:t>living thing in the sea died</a:t>
            </a:r>
            <a:r>
              <a:rPr lang="en-US" sz="2800" b="1" i="0" dirty="0">
                <a:solidFill>
                  <a:srgbClr val="C00000"/>
                </a:solidFill>
                <a:effectLst/>
                <a:latin typeface="Arial" panose="020B0604020202020204" pitchFamily="34" charset="0"/>
                <a:cs typeface="Arial" panose="020B0604020202020204" pitchFamily="34" charset="0"/>
              </a:rPr>
              <a:t>." </a:t>
            </a:r>
          </a:p>
          <a:p>
            <a:pPr algn="just"/>
            <a:endParaRPr lang="en-US" sz="2800" b="1" dirty="0">
              <a:solidFill>
                <a:srgbClr val="C00000"/>
              </a:solidFill>
              <a:latin typeface="Arial" panose="020B0604020202020204" pitchFamily="34" charset="0"/>
              <a:cs typeface="Arial" panose="020B0604020202020204" pitchFamily="34" charset="0"/>
            </a:endParaRPr>
          </a:p>
          <a:p>
            <a:pPr algn="just"/>
            <a:r>
              <a:rPr lang="en-US" sz="2800" b="1" i="0" dirty="0">
                <a:solidFill>
                  <a:srgbClr val="222222"/>
                </a:solidFill>
                <a:effectLst/>
                <a:latin typeface="Arial" panose="020B0604020202020204" pitchFamily="34" charset="0"/>
                <a:cs typeface="Arial" panose="020B0604020202020204" pitchFamily="34" charset="0"/>
              </a:rPr>
              <a:t>Some interpreters are very sure: The oil spill matches biblical prophesy and is another predictor of the end. One commenter at Godlike Publications argues that the redness of the oil seen in pictures can be interpreted as blood. "The water is tinted red from the oil … it ACTUALLY looks like blood.  Coincidence???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19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TEMPLATE</a:t>
            </a:r>
          </a:p>
        </p:txBody>
      </p:sp>
      <p:pic>
        <p:nvPicPr>
          <p:cNvPr id="4" name="Picture 3">
            <a:extLst>
              <a:ext uri="{FF2B5EF4-FFF2-40B4-BE49-F238E27FC236}">
                <a16:creationId xmlns:a16="http://schemas.microsoft.com/office/drawing/2014/main" id="{50FF7D21-00B2-9A8C-F5BA-A5A2FF0CA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94CD07-AED3-BF27-C7D9-AE59061E437E}"/>
              </a:ext>
            </a:extLst>
          </p:cNvPr>
          <p:cNvSpPr txBox="1"/>
          <p:nvPr/>
        </p:nvSpPr>
        <p:spPr>
          <a:xfrm>
            <a:off x="3761015" y="0"/>
            <a:ext cx="4669971" cy="523220"/>
          </a:xfrm>
          <a:prstGeom prst="rect">
            <a:avLst/>
          </a:prstGeom>
          <a:solidFill>
            <a:schemeClr val="tx1"/>
          </a:solidFill>
          <a:ln>
            <a:noFill/>
          </a:ln>
        </p:spPr>
        <p:txBody>
          <a:bodyPr wrap="square" rtlCol="0">
            <a:spAutoFit/>
          </a:bodyPr>
          <a:lstStyle/>
          <a:p>
            <a:pPr algn="r"/>
            <a:r>
              <a:rPr lang="en-US" sz="2800" b="1" dirty="0">
                <a:solidFill>
                  <a:srgbClr val="FFFF00"/>
                </a:solidFill>
                <a:latin typeface="Arial" panose="020B0604020202020204" pitchFamily="34" charset="0"/>
                <a:cs typeface="Arial" panose="020B0604020202020204" pitchFamily="34" charset="0"/>
              </a:rPr>
              <a:t>3.  Hurricane Katrina, 2005</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Tree>
    <p:extLst>
      <p:ext uri="{BB962C8B-B14F-4D97-AF65-F5344CB8AC3E}">
        <p14:creationId xmlns:p14="http://schemas.microsoft.com/office/powerpoint/2010/main" val="6811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3CF3-077B-5D9D-297B-1FA2CA54577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AE09B1-E1BF-9F3E-1147-4BCF39EA3D76}"/>
              </a:ext>
            </a:extLst>
          </p:cNvPr>
          <p:cNvSpPr>
            <a:spLocks noGrp="1"/>
          </p:cNvSpPr>
          <p:nvPr>
            <p:ph type="sldNum" sz="quarter" idx="10"/>
          </p:nvPr>
        </p:nvSpPr>
        <p:spPr/>
        <p:txBody>
          <a:bodyPr/>
          <a:lstStyle/>
          <a:p>
            <a:fld id="{074AB93A-AEF6-4B2B-8015-AB1375F19FCF}" type="slidenum">
              <a:rPr lang="en-US" smtClean="0"/>
              <a:pPr/>
              <a:t>39</a:t>
            </a:fld>
            <a:endParaRPr lang="en-US"/>
          </a:p>
        </p:txBody>
      </p:sp>
      <p:sp>
        <p:nvSpPr>
          <p:cNvPr id="5" name="TextBox 4">
            <a:extLst>
              <a:ext uri="{FF2B5EF4-FFF2-40B4-BE49-F238E27FC236}">
                <a16:creationId xmlns:a16="http://schemas.microsoft.com/office/drawing/2014/main" id="{4705AFFD-CF70-078D-AF6D-3A0C441D3BDF}"/>
              </a:ext>
            </a:extLst>
          </p:cNvPr>
          <p:cNvSpPr txBox="1"/>
          <p:nvPr/>
        </p:nvSpPr>
        <p:spPr>
          <a:xfrm>
            <a:off x="-12700" y="653886"/>
            <a:ext cx="12198946" cy="3293209"/>
          </a:xfrm>
          <a:prstGeom prst="rect">
            <a:avLst/>
          </a:prstGeom>
          <a:solidFill>
            <a:schemeClr val="bg1">
              <a:lumMod val="95000"/>
            </a:schemeClr>
          </a:solidFill>
          <a:ln>
            <a:solidFill>
              <a:schemeClr val="tx1"/>
            </a:solidFill>
          </a:ln>
        </p:spPr>
        <p:txBody>
          <a:bodyPr wrap="square">
            <a:spAutoFit/>
          </a:bodyPr>
          <a:lstStyle/>
          <a:p>
            <a:pPr algn="just"/>
            <a:r>
              <a:rPr lang="en-US" sz="2800" b="1" i="0" dirty="0">
                <a:solidFill>
                  <a:srgbClr val="303030"/>
                </a:solidFill>
                <a:effectLst/>
                <a:latin typeface="Arial" panose="020B0604020202020204" pitchFamily="34" charset="0"/>
                <a:cs typeface="Arial" panose="020B0604020202020204" pitchFamily="34" charset="0"/>
              </a:rPr>
              <a:t>“Jerry Falwell and Pat Robertson, for example, told us 12 years ago that the terrorist attacks of Sept. 11, 2001, were God’s punishment of America for a whole host of liberal misdeeds. And televangelist John Hagee told us eight years ago that Hurricane Katrina was God’s punishment of New Orleans for its gay-friendly ways.”</a:t>
            </a:r>
          </a:p>
          <a:p>
            <a:pPr algn="just"/>
            <a:endParaRPr lang="en-US" sz="2800" b="1" i="0" dirty="0">
              <a:solidFill>
                <a:srgbClr val="303030"/>
              </a:solidFill>
              <a:effectLst/>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https://www.metrowestdailynews.com/story/news/columns/2013/11/21/were-recent-illinois-tornadoes-sign/41826110007/</a:t>
            </a:r>
          </a:p>
        </p:txBody>
      </p:sp>
      <p:sp>
        <p:nvSpPr>
          <p:cNvPr id="7" name="Title 1">
            <a:extLst>
              <a:ext uri="{FF2B5EF4-FFF2-40B4-BE49-F238E27FC236}">
                <a16:creationId xmlns:a16="http://schemas.microsoft.com/office/drawing/2014/main" id="{528BF3AD-CCF3-D8DA-F344-863A6E1D1A1F}"/>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3.  Hurricane Katrina, 2005</a:t>
            </a:r>
          </a:p>
        </p:txBody>
      </p:sp>
    </p:spTree>
    <p:extLst>
      <p:ext uri="{BB962C8B-B14F-4D97-AF65-F5344CB8AC3E}">
        <p14:creationId xmlns:p14="http://schemas.microsoft.com/office/powerpoint/2010/main" val="24365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FA4A698-1F59-6528-934B-AD65AE0BAB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417689"/>
            <a:ext cx="5960498" cy="6440311"/>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11" name="Picture 16" descr="Fragrant wormwood herb seeds mugwort leaves sedative sleep aids bath to  wash out the grass healthy 50 Capsules|seeds and herbs|seed vegetableseeds  petunia - AliExpress">
            <a:extLst>
              <a:ext uri="{FF2B5EF4-FFF2-40B4-BE49-F238E27FC236}">
                <a16:creationId xmlns:a16="http://schemas.microsoft.com/office/drawing/2014/main" id="{DFAA7284-48FC-893E-BA47-CB569AE54F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499" y="423859"/>
            <a:ext cx="6247153" cy="6440311"/>
          </a:xfrm>
          <a:prstGeom prst="rect">
            <a:avLst/>
          </a:prstGeom>
          <a:noFill/>
          <a:ln w="76200">
            <a:no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8:11:  Wormwood</a:t>
            </a:r>
          </a:p>
        </p:txBody>
      </p:sp>
    </p:spTree>
    <p:extLst>
      <p:ext uri="{BB962C8B-B14F-4D97-AF65-F5344CB8AC3E}">
        <p14:creationId xmlns:p14="http://schemas.microsoft.com/office/powerpoint/2010/main" val="326917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8EB5BE-003E-0D27-2D95-0448699E1D6C}"/>
              </a:ext>
            </a:extLst>
          </p:cNvPr>
          <p:cNvSpPr>
            <a:spLocks noGrp="1"/>
          </p:cNvSpPr>
          <p:nvPr>
            <p:ph type="sldNum" sz="quarter" idx="10"/>
          </p:nvPr>
        </p:nvSpPr>
        <p:spPr/>
        <p:txBody>
          <a:bodyPr/>
          <a:lstStyle/>
          <a:p>
            <a:fld id="{074AB93A-AEF6-4B2B-8015-AB1375F19FCF}" type="slidenum">
              <a:rPr lang="en-US" smtClean="0"/>
              <a:pPr/>
              <a:t>40</a:t>
            </a:fld>
            <a:endParaRPr lang="en-US"/>
          </a:p>
        </p:txBody>
      </p:sp>
      <p:sp>
        <p:nvSpPr>
          <p:cNvPr id="7" name="TextBox 6">
            <a:extLst>
              <a:ext uri="{FF2B5EF4-FFF2-40B4-BE49-F238E27FC236}">
                <a16:creationId xmlns:a16="http://schemas.microsoft.com/office/drawing/2014/main" id="{FC1817B9-CC5C-9579-677F-48C33819EC3C}"/>
              </a:ext>
            </a:extLst>
          </p:cNvPr>
          <p:cNvSpPr txBox="1"/>
          <p:nvPr/>
        </p:nvSpPr>
        <p:spPr>
          <a:xfrm>
            <a:off x="-12700" y="645928"/>
            <a:ext cx="12211646" cy="3108543"/>
          </a:xfrm>
          <a:prstGeom prst="rect">
            <a:avLst/>
          </a:prstGeom>
          <a:solidFill>
            <a:schemeClr val="bg1">
              <a:lumMod val="95000"/>
            </a:schemeClr>
          </a:solidFill>
          <a:ln>
            <a:solidFill>
              <a:schemeClr val="tx1"/>
            </a:solidFill>
          </a:ln>
        </p:spPr>
        <p:txBody>
          <a:bodyPr wrap="square">
            <a:spAutoFit/>
          </a:bodyPr>
          <a:lstStyle/>
          <a:p>
            <a:pPr algn="just"/>
            <a:r>
              <a:rPr lang="en-US" sz="2800" b="1" dirty="0">
                <a:latin typeface="Arial" panose="020B0604020202020204" pitchFamily="34" charset="0"/>
                <a:cs typeface="Arial" panose="020B0604020202020204" pitchFamily="34" charset="0"/>
              </a:rPr>
              <a:t>“In a similar vein, Rev. John Hagee, . . . maintained that God caused Hurricane Katrina to wipe out New Orleans.   In an interview, he blamed the hurricane on the city’s sinfulness. These two recent apocalyptic interpretations of Katrina fit into a long tradition of interpreting disasters as “Acts of God.””</a:t>
            </a:r>
          </a:p>
          <a:p>
            <a:pPr algn="just"/>
            <a:endParaRPr lang="en-US" sz="2800" b="1" i="0" dirty="0">
              <a:solidFill>
                <a:srgbClr val="303030"/>
              </a:solidFill>
              <a:effectLst/>
              <a:latin typeface="Arial" panose="020B0604020202020204" pitchFamily="34" charset="0"/>
              <a:cs typeface="Arial" panose="020B0604020202020204" pitchFamily="34" charset="0"/>
            </a:endParaRPr>
          </a:p>
          <a:p>
            <a:pPr algn="r"/>
            <a:r>
              <a:rPr lang="en-US" sz="2400" b="1" dirty="0">
                <a:latin typeface="Arial" panose="020B0604020202020204" pitchFamily="34" charset="0"/>
                <a:cs typeface="Arial" panose="020B0604020202020204" pitchFamily="34" charset="0"/>
              </a:rPr>
              <a:t>https://jsri.loyno.edu/sites/loyno.edu.jsri/files/SJSJKatrinaarticle-1.pdf</a:t>
            </a:r>
          </a:p>
        </p:txBody>
      </p:sp>
      <p:sp>
        <p:nvSpPr>
          <p:cNvPr id="8" name="Title 1">
            <a:extLst>
              <a:ext uri="{FF2B5EF4-FFF2-40B4-BE49-F238E27FC236}">
                <a16:creationId xmlns:a16="http://schemas.microsoft.com/office/drawing/2014/main" id="{33A79630-B89A-4B46-FCA1-F184AC964DF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3.  Hurricane Katrina, 2005</a:t>
            </a:r>
          </a:p>
        </p:txBody>
      </p:sp>
      <p:sp>
        <p:nvSpPr>
          <p:cNvPr id="10" name="TextBox 9">
            <a:extLst>
              <a:ext uri="{FF2B5EF4-FFF2-40B4-BE49-F238E27FC236}">
                <a16:creationId xmlns:a16="http://schemas.microsoft.com/office/drawing/2014/main" id="{6C786DF0-4E3B-94DD-5EA7-244993396A00}"/>
              </a:ext>
            </a:extLst>
          </p:cNvPr>
          <p:cNvSpPr txBox="1"/>
          <p:nvPr/>
        </p:nvSpPr>
        <p:spPr>
          <a:xfrm>
            <a:off x="823869" y="5811218"/>
            <a:ext cx="10462029" cy="954107"/>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C00000"/>
                </a:solidFill>
                <a:effectLst/>
                <a:latin typeface="Arial" panose="020B0604020202020204" pitchFamily="34" charset="0"/>
                <a:cs typeface="Arial" panose="020B0604020202020204" pitchFamily="34" charset="0"/>
              </a:rPr>
              <a:t>Pre-M use natural disasters to pronounce God’s apocalyptic wrath and judgment of biblical and Revelation proportion.  </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3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6C8A9D-9E40-6743-BC7C-941DE8A3C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2821"/>
          </a:xfrm>
          <a:prstGeom prst="rect">
            <a:avLst/>
          </a:prstGeom>
        </p:spPr>
      </p:pic>
      <p:sp>
        <p:nvSpPr>
          <p:cNvPr id="5" name="TextBox 4">
            <a:extLst>
              <a:ext uri="{FF2B5EF4-FFF2-40B4-BE49-F238E27FC236}">
                <a16:creationId xmlns:a16="http://schemas.microsoft.com/office/drawing/2014/main" id="{4A75F186-F89E-BC8C-8A22-03470A1BEC74}"/>
              </a:ext>
            </a:extLst>
          </p:cNvPr>
          <p:cNvSpPr txBox="1"/>
          <p:nvPr/>
        </p:nvSpPr>
        <p:spPr>
          <a:xfrm>
            <a:off x="4766996" y="4821"/>
            <a:ext cx="2634343" cy="523220"/>
          </a:xfrm>
          <a:prstGeom prst="rect">
            <a:avLst/>
          </a:prstGeom>
          <a:solidFill>
            <a:schemeClr val="tx1"/>
          </a:solidFill>
        </p:spPr>
        <p:txBody>
          <a:bodyPr wrap="square" rtlCol="0">
            <a:spAutoFit/>
          </a:bodyPr>
          <a:lstStyle/>
          <a:p>
            <a:pPr algn="r"/>
            <a:r>
              <a:rPr lang="en-US" sz="2800" b="1" dirty="0">
                <a:solidFill>
                  <a:srgbClr val="FFFF00"/>
                </a:solidFill>
                <a:latin typeface="Arial" panose="020B0604020202020204" pitchFamily="34" charset="0"/>
                <a:cs typeface="Arial" panose="020B0604020202020204" pitchFamily="34" charset="0"/>
              </a:rPr>
              <a:t>4.  COVID - 19</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41</a:t>
            </a:fld>
            <a:endParaRPr lang="en-US"/>
          </a:p>
        </p:txBody>
      </p:sp>
    </p:spTree>
    <p:extLst>
      <p:ext uri="{BB962C8B-B14F-4D97-AF65-F5344CB8AC3E}">
        <p14:creationId xmlns:p14="http://schemas.microsoft.com/office/powerpoint/2010/main" val="37035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COVID - 19</a:t>
            </a:r>
          </a:p>
        </p:txBody>
      </p:sp>
      <p:sp>
        <p:nvSpPr>
          <p:cNvPr id="4" name="TextBox 3">
            <a:extLst>
              <a:ext uri="{FF2B5EF4-FFF2-40B4-BE49-F238E27FC236}">
                <a16:creationId xmlns:a16="http://schemas.microsoft.com/office/drawing/2014/main" id="{7C2143E2-670A-9490-50D7-5D5DFD4593C4}"/>
              </a:ext>
            </a:extLst>
          </p:cNvPr>
          <p:cNvSpPr txBox="1"/>
          <p:nvPr/>
        </p:nvSpPr>
        <p:spPr>
          <a:xfrm>
            <a:off x="-18117" y="566709"/>
            <a:ext cx="12210117" cy="5693866"/>
          </a:xfrm>
          <a:prstGeom prst="rect">
            <a:avLst/>
          </a:prstGeom>
          <a:solidFill>
            <a:schemeClr val="bg1">
              <a:lumMod val="95000"/>
            </a:schemeClr>
          </a:solidFill>
          <a:ln>
            <a:solidFill>
              <a:schemeClr val="tx1"/>
            </a:solidFill>
          </a:ln>
        </p:spPr>
        <p:txBody>
          <a:bodyPr wrap="square">
            <a:spAutoFit/>
          </a:bodyPr>
          <a:lstStyle/>
          <a:p>
            <a:pPr algn="ctr" defTabSz="914400">
              <a:defRPr/>
            </a:pPr>
            <a:r>
              <a:rPr lang="en-US" sz="2800" b="1" i="0" u="sng" dirty="0">
                <a:solidFill>
                  <a:srgbClr val="000000"/>
                </a:solidFill>
                <a:effectLst/>
                <a:latin typeface="Arial" panose="020B0604020202020204" pitchFamily="34" charset="0"/>
                <a:cs typeface="Arial" panose="020B0604020202020204" pitchFamily="34" charset="0"/>
              </a:rPr>
              <a:t>Covid-19 and the Apocalypse: Religious and Secular Perspectives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b="1" i="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0" dirty="0">
                <a:effectLst/>
                <a:latin typeface="Arial" panose="020B0604020202020204" pitchFamily="34" charset="0"/>
                <a:cs typeface="Arial" panose="020B0604020202020204" pitchFamily="34" charset="0"/>
              </a:rPr>
              <a:t>Historically pandemics have been attributed to both religious and naturalistic causes. While epidemics in the ancient world were generally accounted for in religious terms, a concept of contagion still existed (Feder </a:t>
            </a:r>
            <a:r>
              <a:rPr lang="en-US" sz="2800" b="1"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2013</a:t>
            </a:r>
            <a:r>
              <a:rPr lang="en-US" sz="2800" b="1" i="0" dirty="0">
                <a:effectLst/>
                <a:latin typeface="Arial" panose="020B0604020202020204" pitchFamily="34" charset="0"/>
                <a:cs typeface="Arial" panose="020B0604020202020204" pitchFamily="34" charset="0"/>
              </a:rPr>
              <a:t>). Throughout history pandemics and apocalyptic narratives have run closely together. As one example explanations of the Black Death (1347–1352) involved ideas of sin and apocalypse, acts of God and alignments of the planets. While bad air, divine punishment and witchcraft were postulated causes, for many the Black Death signaled the end-times (Lerner </a:t>
            </a:r>
            <a:r>
              <a:rPr lang="en-US" sz="2800" b="1"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1981</a:t>
            </a:r>
            <a:r>
              <a:rPr lang="en-US" sz="2800" b="1" i="0" dirty="0">
                <a:effectLst/>
                <a:latin typeface="Arial" panose="020B0604020202020204" pitchFamily="34" charset="0"/>
                <a:cs typeface="Arial" panose="020B0604020202020204" pitchFamily="34" charset="0"/>
              </a:rPr>
              <a:t>; Dwyer </a:t>
            </a:r>
            <a:r>
              <a:rPr lang="en-US" sz="2800" b="1" i="0" u="sng"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2016</a:t>
            </a:r>
            <a:r>
              <a:rPr lang="en-US" sz="2800" b="1" i="0" dirty="0">
                <a:effectLst/>
                <a:latin typeface="Arial" panose="020B0604020202020204" pitchFamily="34" charset="0"/>
                <a:cs typeface="Arial" panose="020B0604020202020204" pitchFamily="34" charset="0"/>
              </a:rPr>
              <a:t>). In another case, </a:t>
            </a:r>
            <a:r>
              <a:rPr lang="en-US" sz="2800" b="1" dirty="0">
                <a:latin typeface="Arial" panose="020B0604020202020204" pitchFamily="34" charset="0"/>
                <a:cs typeface="Arial" panose="020B0604020202020204" pitchFamily="34" charset="0"/>
              </a:rPr>
              <a:t>Howard (2008) reports on religious explanations of </a:t>
            </a:r>
            <a:r>
              <a:rPr lang="en-US" sz="2800" b="1" i="0" dirty="0">
                <a:effectLst/>
                <a:latin typeface="Arial" panose="020B0604020202020204" pitchFamily="34" charset="0"/>
                <a:cs typeface="Arial" panose="020B0604020202020204" pitchFamily="34" charset="0"/>
              </a:rPr>
              <a:t>the 1918 Spanish flu epidemic where appeal was made to ideas of sin and  </a:t>
            </a:r>
          </a:p>
        </p:txBody>
      </p:sp>
      <p:sp>
        <p:nvSpPr>
          <p:cNvPr id="5" name="TextBox 4">
            <a:extLst>
              <a:ext uri="{FF2B5EF4-FFF2-40B4-BE49-F238E27FC236}">
                <a16:creationId xmlns:a16="http://schemas.microsoft.com/office/drawing/2014/main" id="{665C4EC1-D4FE-76D6-2B32-1E1A6068C575}"/>
              </a:ext>
            </a:extLst>
          </p:cNvPr>
          <p:cNvSpPr txBox="1"/>
          <p:nvPr/>
        </p:nvSpPr>
        <p:spPr>
          <a:xfrm>
            <a:off x="0" y="6351679"/>
            <a:ext cx="12154356" cy="461665"/>
          </a:xfrm>
          <a:prstGeom prst="rect">
            <a:avLst/>
          </a:prstGeom>
          <a:noFill/>
        </p:spPr>
        <p:txBody>
          <a:bodyPr wrap="square">
            <a:spAutoFit/>
          </a:bodyPr>
          <a:lstStyle/>
          <a:p>
            <a:pPr defTabSz="914400" eaLnBrk="0" fontAlgn="base" hangingPunct="0">
              <a:spcBef>
                <a:spcPct val="0"/>
              </a:spcBef>
              <a:spcAft>
                <a:spcPct val="0"/>
              </a:spcAft>
            </a:pPr>
            <a:r>
              <a:rPr lang="en-US" sz="2400" b="1" dirty="0">
                <a:latin typeface="Arial" panose="020B0604020202020204" pitchFamily="34" charset="0"/>
                <a:cs typeface="Arial" panose="020B0604020202020204" pitchFamily="34" charset="0"/>
              </a:rPr>
              <a:t>https://www.ncbi.nlm.nih.gov/pmc/articles/PMC7598223/</a:t>
            </a:r>
          </a:p>
        </p:txBody>
      </p:sp>
      <p:sp>
        <p:nvSpPr>
          <p:cNvPr id="6" name="Rectangle 5">
            <a:extLst>
              <a:ext uri="{FF2B5EF4-FFF2-40B4-BE49-F238E27FC236}">
                <a16:creationId xmlns:a16="http://schemas.microsoft.com/office/drawing/2014/main" id="{782815E9-CC4F-16A1-AB49-DD3AF6D14054}"/>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COVID - 19</a:t>
            </a:r>
          </a:p>
        </p:txBody>
      </p:sp>
      <p:sp>
        <p:nvSpPr>
          <p:cNvPr id="5" name="TextBox 4">
            <a:extLst>
              <a:ext uri="{FF2B5EF4-FFF2-40B4-BE49-F238E27FC236}">
                <a16:creationId xmlns:a16="http://schemas.microsoft.com/office/drawing/2014/main" id="{665C4EC1-D4FE-76D6-2B32-1E1A6068C575}"/>
              </a:ext>
            </a:extLst>
          </p:cNvPr>
          <p:cNvSpPr txBox="1"/>
          <p:nvPr/>
        </p:nvSpPr>
        <p:spPr>
          <a:xfrm>
            <a:off x="0" y="6351679"/>
            <a:ext cx="12154356" cy="461665"/>
          </a:xfrm>
          <a:prstGeom prst="rect">
            <a:avLst/>
          </a:prstGeom>
          <a:noFill/>
        </p:spPr>
        <p:txBody>
          <a:bodyPr wrap="square">
            <a:spAutoFit/>
          </a:bodyPr>
          <a:lstStyle/>
          <a:p>
            <a:pPr defTabSz="914400" eaLnBrk="0" fontAlgn="base" hangingPunct="0">
              <a:spcBef>
                <a:spcPct val="0"/>
              </a:spcBef>
              <a:spcAft>
                <a:spcPct val="0"/>
              </a:spcAft>
            </a:pPr>
            <a:r>
              <a:rPr lang="en-US" sz="2400" b="1" dirty="0">
                <a:latin typeface="Arial" panose="020B0604020202020204" pitchFamily="34" charset="0"/>
                <a:cs typeface="Arial" panose="020B0604020202020204" pitchFamily="34" charset="0"/>
              </a:rPr>
              <a:t>https://www.ncbi.nlm.nih.gov/pmc/articles/PMC7598223/</a:t>
            </a:r>
          </a:p>
        </p:txBody>
      </p:sp>
      <p:sp>
        <p:nvSpPr>
          <p:cNvPr id="6" name="Rectangle 5">
            <a:extLst>
              <a:ext uri="{FF2B5EF4-FFF2-40B4-BE49-F238E27FC236}">
                <a16:creationId xmlns:a16="http://schemas.microsoft.com/office/drawing/2014/main" id="{782815E9-CC4F-16A1-AB49-DD3AF6D14054}"/>
              </a:ext>
            </a:extLst>
          </p:cNvPr>
          <p:cNvSpPr>
            <a:spLocks noChangeArrowheads="1"/>
          </p:cNvSpPr>
          <p:nvPr/>
        </p:nvSpPr>
        <p:spPr bwMode="auto">
          <a:xfrm>
            <a:off x="-8178" y="63195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DCCE2E6-0BE9-B16E-2ED4-E3F0B565499F}"/>
              </a:ext>
            </a:extLst>
          </p:cNvPr>
          <p:cNvSpPr txBox="1"/>
          <p:nvPr/>
        </p:nvSpPr>
        <p:spPr>
          <a:xfrm>
            <a:off x="-9939" y="617243"/>
            <a:ext cx="12198946" cy="3970318"/>
          </a:xfrm>
          <a:prstGeom prst="rect">
            <a:avLst/>
          </a:prstGeom>
          <a:solidFill>
            <a:schemeClr val="bg1">
              <a:lumMod val="95000"/>
            </a:schemeClr>
          </a:solidFill>
          <a:ln>
            <a:solidFill>
              <a:schemeClr val="tx1"/>
            </a:solidFill>
          </a:ln>
        </p:spPr>
        <p:txBody>
          <a:bodyPr wrap="square">
            <a:spAutoFit/>
          </a:bodyPr>
          <a:lstStyle/>
          <a:p>
            <a:pPr algn="ctr" defTabSz="914400">
              <a:defRPr/>
            </a:pPr>
            <a:r>
              <a:rPr lang="en-US" sz="2800" b="1" i="0" u="sng" dirty="0">
                <a:solidFill>
                  <a:srgbClr val="000000"/>
                </a:solidFill>
                <a:effectLst/>
                <a:latin typeface="Arial" panose="020B0604020202020204" pitchFamily="34" charset="0"/>
                <a:cs typeface="Arial" panose="020B0604020202020204" pitchFamily="34" charset="0"/>
              </a:rPr>
              <a:t>Covid-19 and the Apocalypse: Religious and Secular Perspectives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(continued)</a:t>
            </a:r>
          </a:p>
          <a:p>
            <a:pPr algn="just" defTabSz="914400">
              <a:defRPr/>
            </a:pPr>
            <a:endParaRPr lang="en-US" sz="2800" b="1" i="0" dirty="0">
              <a:effectLst/>
              <a:latin typeface="Arial" panose="020B0604020202020204" pitchFamily="34" charset="0"/>
              <a:cs typeface="Arial" panose="020B0604020202020204" pitchFamily="34" charset="0"/>
            </a:endParaRPr>
          </a:p>
          <a:p>
            <a:pPr algn="just" defTabSz="914400">
              <a:defRPr/>
            </a:pPr>
            <a:r>
              <a:rPr lang="en-US" sz="2800" b="1" i="0" dirty="0">
                <a:effectLst/>
                <a:latin typeface="Arial" panose="020B0604020202020204" pitchFamily="34" charset="0"/>
                <a:cs typeface="Arial" panose="020B0604020202020204" pitchFamily="34" charset="0"/>
              </a:rPr>
              <a:t>of an eschatological sign of Christ’s second coming. One member of the Dutch Reformed Church, Johanna Brandt, prophesied that the Day of Judgment had come. A pamphlet, </a:t>
            </a:r>
            <a:r>
              <a:rPr lang="en-US" sz="2800" b="1" i="1" dirty="0">
                <a:effectLst/>
                <a:latin typeface="Arial" panose="020B0604020202020204" pitchFamily="34" charset="0"/>
                <a:cs typeface="Arial" panose="020B0604020202020204" pitchFamily="34" charset="0"/>
              </a:rPr>
              <a:t>The Millennium</a:t>
            </a:r>
            <a:r>
              <a:rPr lang="en-US" sz="2800" b="1" i="1" dirty="0">
                <a:latin typeface="Arial" panose="020B0604020202020204" pitchFamily="34" charset="0"/>
                <a:cs typeface="Arial" panose="020B0604020202020204" pitchFamily="34" charset="0"/>
              </a:rPr>
              <a:t> - </a:t>
            </a:r>
            <a:r>
              <a:rPr lang="en-US" sz="2800" b="1" i="1" dirty="0">
                <a:effectLst/>
                <a:latin typeface="Arial" panose="020B0604020202020204" pitchFamily="34" charset="0"/>
                <a:cs typeface="Arial" panose="020B0604020202020204" pitchFamily="34" charset="0"/>
              </a:rPr>
              <a:t>A</a:t>
            </a:r>
            <a:r>
              <a:rPr lang="en-US" sz="2800" b="1" i="0" dirty="0">
                <a:effectLst/>
                <a:latin typeface="Arial" panose="020B0604020202020204" pitchFamily="34" charset="0"/>
                <a:cs typeface="Arial" panose="020B0604020202020204" pitchFamily="34" charset="0"/>
              </a:rPr>
              <a:t> </a:t>
            </a:r>
            <a:r>
              <a:rPr lang="en-US" sz="2800" b="1" i="1" dirty="0">
                <a:effectLst/>
                <a:latin typeface="Arial" panose="020B0604020202020204" pitchFamily="34" charset="0"/>
                <a:cs typeface="Arial" panose="020B0604020202020204" pitchFamily="34" charset="0"/>
              </a:rPr>
              <a:t>Prophetic</a:t>
            </a:r>
            <a:r>
              <a:rPr lang="en-US" sz="2800" b="1" i="0" dirty="0">
                <a:effectLst/>
                <a:latin typeface="Arial" panose="020B0604020202020204" pitchFamily="34" charset="0"/>
                <a:cs typeface="Arial" panose="020B0604020202020204" pitchFamily="34" charset="0"/>
              </a:rPr>
              <a:t> </a:t>
            </a:r>
            <a:r>
              <a:rPr lang="en-US" sz="2800" b="1" i="1" dirty="0">
                <a:effectLst/>
                <a:latin typeface="Arial" panose="020B0604020202020204" pitchFamily="34" charset="0"/>
                <a:cs typeface="Arial" panose="020B0604020202020204" pitchFamily="34" charset="0"/>
              </a:rPr>
              <a:t>Forecast,</a:t>
            </a:r>
            <a:r>
              <a:rPr lang="en-US" sz="2800" b="1" i="0" dirty="0">
                <a:effectLst/>
                <a:latin typeface="Arial" panose="020B0604020202020204" pitchFamily="34" charset="0"/>
                <a:cs typeface="Arial" panose="020B0604020202020204" pitchFamily="34" charset="0"/>
              </a:rPr>
              <a:t> warned readers that the flu epidemic was only the beginning of the affliction that was stated in the Book of Revelation</a:t>
            </a:r>
            <a:r>
              <a:rPr lang="en-US" sz="2800" b="1" i="0" u="sng" dirty="0">
                <a:solidFill>
                  <a:srgbClr val="C00000"/>
                </a:solidFill>
                <a:effectLst/>
                <a:latin typeface="Arial" panose="020B0604020202020204" pitchFamily="34" charset="0"/>
                <a:cs typeface="Arial" panose="020B0604020202020204" pitchFamily="34" charset="0"/>
              </a:rPr>
              <a:t>s</a:t>
            </a:r>
            <a:r>
              <a:rPr lang="en-US" sz="2800" b="1" i="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6633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834"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COVID - 19:  References</a:t>
            </a:r>
          </a:p>
        </p:txBody>
      </p:sp>
      <p:sp>
        <p:nvSpPr>
          <p:cNvPr id="6" name="TextBox 5">
            <a:extLst>
              <a:ext uri="{FF2B5EF4-FFF2-40B4-BE49-F238E27FC236}">
                <a16:creationId xmlns:a16="http://schemas.microsoft.com/office/drawing/2014/main" id="{78C9386E-29E8-D0C5-B3F7-CD5F5FD7941C}"/>
              </a:ext>
            </a:extLst>
          </p:cNvPr>
          <p:cNvSpPr txBox="1"/>
          <p:nvPr/>
        </p:nvSpPr>
        <p:spPr>
          <a:xfrm>
            <a:off x="120699" y="854899"/>
            <a:ext cx="11947881" cy="5632311"/>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https://www.ncbi.nlm.nih.gov/pmc/articles/PMC7598223/</a:t>
            </a:r>
          </a:p>
          <a:p>
            <a:pPr marL="342900" indent="-342900" algn="jus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i="0" dirty="0">
                <a:solidFill>
                  <a:srgbClr val="303030"/>
                </a:solidFill>
                <a:effectLst/>
                <a:latin typeface="Arial" panose="020B0604020202020204" pitchFamily="34" charset="0"/>
                <a:cs typeface="Arial" panose="020B0604020202020204" pitchFamily="34" charset="0"/>
              </a:rPr>
              <a:t>Feder Y. Contagion and cognition: Bodily experience and the conceptualization of pollution (</a:t>
            </a:r>
            <a:r>
              <a:rPr lang="en-US" sz="2400" b="1" i="0" dirty="0" err="1">
                <a:solidFill>
                  <a:srgbClr val="303030"/>
                </a:solidFill>
                <a:effectLst/>
                <a:latin typeface="Arial" panose="020B0604020202020204" pitchFamily="34" charset="0"/>
                <a:cs typeface="Arial" panose="020B0604020202020204" pitchFamily="34" charset="0"/>
              </a:rPr>
              <a:t>Ṭumʾah</a:t>
            </a:r>
            <a:r>
              <a:rPr lang="en-US" sz="2400" b="1" i="0" dirty="0">
                <a:solidFill>
                  <a:srgbClr val="303030"/>
                </a:solidFill>
                <a:effectLst/>
                <a:latin typeface="Arial" panose="020B0604020202020204" pitchFamily="34" charset="0"/>
                <a:cs typeface="Arial" panose="020B0604020202020204" pitchFamily="34" charset="0"/>
              </a:rPr>
              <a:t>) in the Hebrew Bible. </a:t>
            </a:r>
            <a:r>
              <a:rPr lang="en-US" sz="2400" b="1" i="1" dirty="0">
                <a:solidFill>
                  <a:srgbClr val="303030"/>
                </a:solidFill>
                <a:effectLst/>
                <a:latin typeface="Arial" panose="020B0604020202020204" pitchFamily="34" charset="0"/>
                <a:cs typeface="Arial" panose="020B0604020202020204" pitchFamily="34" charset="0"/>
              </a:rPr>
              <a:t>Journal of Near Eastern Studies.</a:t>
            </a:r>
          </a:p>
          <a:p>
            <a:pPr marL="342900" indent="-342900" algn="just">
              <a:buFont typeface="Arial" panose="020B0604020202020204" pitchFamily="34" charset="0"/>
              <a:buChar char="•"/>
            </a:pPr>
            <a:endParaRPr lang="en-US" sz="2400" b="1" i="1" dirty="0">
              <a:solidFill>
                <a:srgbClr val="30303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i="0" dirty="0">
                <a:solidFill>
                  <a:srgbClr val="303030"/>
                </a:solidFill>
                <a:effectLst/>
                <a:latin typeface="Arial" panose="020B0604020202020204" pitchFamily="34" charset="0"/>
                <a:cs typeface="Arial" panose="020B0604020202020204" pitchFamily="34" charset="0"/>
              </a:rPr>
              <a:t>Lerner R. The Black death and Western European eschatological mentalities. </a:t>
            </a:r>
            <a:r>
              <a:rPr lang="en-US" sz="2400" b="1" i="1" dirty="0">
                <a:solidFill>
                  <a:srgbClr val="303030"/>
                </a:solidFill>
                <a:effectLst/>
                <a:latin typeface="Arial" panose="020B0604020202020204" pitchFamily="34" charset="0"/>
                <a:cs typeface="Arial" panose="020B0604020202020204" pitchFamily="34" charset="0"/>
              </a:rPr>
              <a:t>The American Historical Review. </a:t>
            </a:r>
            <a:r>
              <a:rPr lang="en-US" sz="2400" b="1" i="0" dirty="0">
                <a:solidFill>
                  <a:srgbClr val="303030"/>
                </a:solidFill>
                <a:effectLst/>
                <a:latin typeface="Arial" panose="020B0604020202020204" pitchFamily="34" charset="0"/>
                <a:cs typeface="Arial" panose="020B0604020202020204" pitchFamily="34" charset="0"/>
              </a:rPr>
              <a:t>1981;86(1):533–535. </a:t>
            </a:r>
            <a:r>
              <a:rPr lang="en-US" sz="2400" b="1" i="0" dirty="0" err="1">
                <a:solidFill>
                  <a:srgbClr val="303030"/>
                </a:solidFill>
                <a:effectLst/>
                <a:latin typeface="Arial" panose="020B0604020202020204" pitchFamily="34" charset="0"/>
                <a:cs typeface="Arial" panose="020B0604020202020204" pitchFamily="34" charset="0"/>
              </a:rPr>
              <a:t>doi</a:t>
            </a:r>
            <a:r>
              <a:rPr lang="en-US" sz="2400" b="1" i="0" dirty="0">
                <a:solidFill>
                  <a:srgbClr val="303030"/>
                </a:solidFill>
                <a:effectLst/>
                <a:latin typeface="Arial" panose="020B0604020202020204" pitchFamily="34" charset="0"/>
                <a:cs typeface="Arial" panose="020B0604020202020204" pitchFamily="34" charset="0"/>
              </a:rPr>
              <a:t>: 10.2307/1860369.</a:t>
            </a: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b="1" i="1" dirty="0">
              <a:solidFill>
                <a:srgbClr val="30303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i="0" dirty="0">
                <a:solidFill>
                  <a:srgbClr val="303030"/>
                </a:solidFill>
                <a:effectLst/>
                <a:latin typeface="Arial" panose="020B0604020202020204" pitchFamily="34" charset="0"/>
                <a:cs typeface="Arial" panose="020B0604020202020204" pitchFamily="34" charset="0"/>
              </a:rPr>
              <a:t>Dwyer, F. (2016).1348: A medieval apocalypse—the black death in Ireland. </a:t>
            </a:r>
            <a:r>
              <a:rPr lang="en-US" sz="2400" b="1" i="0" dirty="0" err="1">
                <a:solidFill>
                  <a:srgbClr val="303030"/>
                </a:solidFill>
                <a:effectLst/>
                <a:latin typeface="Arial" panose="020B0604020202020204" pitchFamily="34" charset="0"/>
                <a:cs typeface="Arial" panose="020B0604020202020204" pitchFamily="34" charset="0"/>
              </a:rPr>
              <a:t>Finbar</a:t>
            </a:r>
            <a:r>
              <a:rPr lang="en-US" sz="2400" b="1" i="0" dirty="0">
                <a:solidFill>
                  <a:srgbClr val="303030"/>
                </a:solidFill>
                <a:effectLst/>
                <a:latin typeface="Arial" panose="020B0604020202020204" pitchFamily="34" charset="0"/>
                <a:cs typeface="Arial" panose="020B0604020202020204" pitchFamily="34" charset="0"/>
              </a:rPr>
              <a:t> Dwyer. </a:t>
            </a:r>
          </a:p>
          <a:p>
            <a:pPr marL="342900" indent="-342900" algn="jus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i="0" dirty="0">
                <a:solidFill>
                  <a:srgbClr val="303030"/>
                </a:solidFill>
                <a:effectLst/>
                <a:latin typeface="Arial" panose="020B0604020202020204" pitchFamily="34" charset="0"/>
                <a:cs typeface="Arial" panose="020B0604020202020204" pitchFamily="34" charset="0"/>
              </a:rPr>
              <a:t>Howard, P. (2008). Why did it happen?: Religious explanations of the "Spanish" flu epidemic in South Africa. </a:t>
            </a:r>
            <a:r>
              <a:rPr lang="en-US" sz="2400" b="1" i="1" dirty="0">
                <a:solidFill>
                  <a:srgbClr val="303030"/>
                </a:solidFill>
                <a:effectLst/>
                <a:latin typeface="Arial" panose="020B0604020202020204" pitchFamily="34" charset="0"/>
                <a:cs typeface="Arial" panose="020B0604020202020204" pitchFamily="34" charset="0"/>
              </a:rPr>
              <a:t>Historically Speaking</a:t>
            </a:r>
            <a:r>
              <a:rPr lang="en-US" sz="2400" b="1" i="0" dirty="0">
                <a:solidFill>
                  <a:srgbClr val="303030"/>
                </a:solidFill>
                <a:effectLst/>
                <a:latin typeface="Arial" panose="020B0604020202020204" pitchFamily="34" charset="0"/>
                <a:cs typeface="Arial" panose="020B0604020202020204" pitchFamily="34" charset="0"/>
              </a:rPr>
              <a:t>,</a:t>
            </a:r>
            <a:r>
              <a:rPr lang="en-US" sz="2400" b="1" i="1" dirty="0">
                <a:solidFill>
                  <a:srgbClr val="303030"/>
                </a:solidFill>
                <a:effectLst/>
                <a:latin typeface="Arial" panose="020B0604020202020204" pitchFamily="34" charset="0"/>
                <a:cs typeface="Arial" panose="020B0604020202020204" pitchFamily="34" charset="0"/>
              </a:rPr>
              <a:t> 9</a:t>
            </a:r>
            <a:r>
              <a:rPr lang="en-US" sz="2400" b="1" i="0" dirty="0">
                <a:solidFill>
                  <a:srgbClr val="303030"/>
                </a:solidFill>
                <a:effectLst/>
                <a:latin typeface="Arial" panose="020B0604020202020204" pitchFamily="34" charset="0"/>
                <a:cs typeface="Arial" panose="020B0604020202020204" pitchFamily="34" charset="0"/>
              </a:rPr>
              <a:t>(7), 34–36.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7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15C2E8-BB28-703A-3D8A-59BFCD71BC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8A9FFEF-A62A-61AB-4D16-D9D4A13FC100}"/>
              </a:ext>
            </a:extLst>
          </p:cNvPr>
          <p:cNvSpPr txBox="1"/>
          <p:nvPr/>
        </p:nvSpPr>
        <p:spPr>
          <a:xfrm>
            <a:off x="3496492" y="0"/>
            <a:ext cx="5199017" cy="523220"/>
          </a:xfrm>
          <a:prstGeom prst="rect">
            <a:avLst/>
          </a:prstGeom>
          <a:solidFill>
            <a:schemeClr val="tx1"/>
          </a:solidFill>
        </p:spPr>
        <p:txBody>
          <a:bodyPr wrap="square" rtlCol="0">
            <a:spAutoFit/>
          </a:bodyPr>
          <a:lstStyle/>
          <a:p>
            <a:pPr algn="r"/>
            <a:r>
              <a:rPr lang="en-US" sz="2800" b="1" dirty="0">
                <a:solidFill>
                  <a:srgbClr val="FFFF00"/>
                </a:solidFill>
                <a:latin typeface="Arial" panose="020B0604020202020204" pitchFamily="34" charset="0"/>
                <a:cs typeface="Arial" panose="020B0604020202020204" pitchFamily="34" charset="0"/>
              </a:rPr>
              <a:t>5.  Wars and Rumors of Wars</a:t>
            </a:r>
          </a:p>
        </p:txBody>
      </p:sp>
      <p:grpSp>
        <p:nvGrpSpPr>
          <p:cNvPr id="6" name="Group 5">
            <a:extLst>
              <a:ext uri="{FF2B5EF4-FFF2-40B4-BE49-F238E27FC236}">
                <a16:creationId xmlns:a16="http://schemas.microsoft.com/office/drawing/2014/main" id="{984C5377-2539-D55E-0115-D4077D679F03}"/>
              </a:ext>
            </a:extLst>
          </p:cNvPr>
          <p:cNvGrpSpPr/>
          <p:nvPr/>
        </p:nvGrpSpPr>
        <p:grpSpPr>
          <a:xfrm>
            <a:off x="9924107" y="695918"/>
            <a:ext cx="2274044" cy="3967609"/>
            <a:chOff x="345947" y="954336"/>
            <a:chExt cx="2274044" cy="3967609"/>
          </a:xfrm>
        </p:grpSpPr>
        <p:pic>
          <p:nvPicPr>
            <p:cNvPr id="7" name="Picture 6">
              <a:extLst>
                <a:ext uri="{FF2B5EF4-FFF2-40B4-BE49-F238E27FC236}">
                  <a16:creationId xmlns:a16="http://schemas.microsoft.com/office/drawing/2014/main" id="{8494A12C-9406-EC49-5E43-4ECA749B15DD}"/>
                </a:ext>
              </a:extLst>
            </p:cNvPr>
            <p:cNvPicPr>
              <a:picLocks noChangeAspect="1"/>
            </p:cNvPicPr>
            <p:nvPr/>
          </p:nvPicPr>
          <p:blipFill>
            <a:blip r:embed="rId4"/>
            <a:stretch>
              <a:fillRect/>
            </a:stretch>
          </p:blipFill>
          <p:spPr>
            <a:xfrm>
              <a:off x="345947" y="954336"/>
              <a:ext cx="2274044" cy="3136612"/>
            </a:xfrm>
            <a:prstGeom prst="rect">
              <a:avLst/>
            </a:prstGeom>
          </p:spPr>
        </p:pic>
        <p:sp>
          <p:nvSpPr>
            <p:cNvPr id="8" name="TextBox 7">
              <a:extLst>
                <a:ext uri="{FF2B5EF4-FFF2-40B4-BE49-F238E27FC236}">
                  <a16:creationId xmlns:a16="http://schemas.microsoft.com/office/drawing/2014/main" id="{CCD3ECAD-BC0B-BE7E-8920-DF090C78C624}"/>
                </a:ext>
              </a:extLst>
            </p:cNvPr>
            <p:cNvSpPr txBox="1"/>
            <p:nvPr/>
          </p:nvSpPr>
          <p:spPr>
            <a:xfrm>
              <a:off x="345947" y="4090948"/>
              <a:ext cx="2274044" cy="830997"/>
            </a:xfrm>
            <a:prstGeom prst="rect">
              <a:avLst/>
            </a:prstGeom>
            <a:solidFill>
              <a:schemeClr val="tx1"/>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Jack</a:t>
              </a:r>
            </a:p>
            <a:p>
              <a:pPr algn="ctr"/>
              <a:r>
                <a:rPr lang="en-US" sz="2400" b="1" dirty="0">
                  <a:solidFill>
                    <a:schemeClr val="bg1"/>
                  </a:solidFill>
                  <a:latin typeface="Arial" panose="020B0604020202020204" pitchFamily="34" charset="0"/>
                  <a:cs typeface="Arial" panose="020B0604020202020204" pitchFamily="34" charset="0"/>
                </a:rPr>
                <a:t>Van Impe</a:t>
              </a:r>
            </a:p>
          </p:txBody>
        </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45</a:t>
            </a:fld>
            <a:endParaRPr lang="en-US"/>
          </a:p>
        </p:txBody>
      </p:sp>
    </p:spTree>
    <p:extLst>
      <p:ext uri="{BB962C8B-B14F-4D97-AF65-F5344CB8AC3E}">
        <p14:creationId xmlns:p14="http://schemas.microsoft.com/office/powerpoint/2010/main" val="4627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99F70-1408-1C44-CC58-40126A768289}"/>
              </a:ext>
            </a:extLst>
          </p:cNvPr>
          <p:cNvSpPr>
            <a:spLocks noGrp="1"/>
          </p:cNvSpPr>
          <p:nvPr>
            <p:ph type="sldNum" sz="quarter" idx="10"/>
          </p:nvPr>
        </p:nvSpPr>
        <p:spPr/>
        <p:txBody>
          <a:bodyPr/>
          <a:lstStyle/>
          <a:p>
            <a:fld id="{074AB93A-AEF6-4B2B-8015-AB1375F19FCF}" type="slidenum">
              <a:rPr lang="en-US" smtClean="0"/>
              <a:pPr/>
              <a:t>46</a:t>
            </a:fld>
            <a:endParaRPr lang="en-US"/>
          </a:p>
        </p:txBody>
      </p:sp>
      <p:sp>
        <p:nvSpPr>
          <p:cNvPr id="3" name="TextBox 2">
            <a:extLst>
              <a:ext uri="{FF2B5EF4-FFF2-40B4-BE49-F238E27FC236}">
                <a16:creationId xmlns:a16="http://schemas.microsoft.com/office/drawing/2014/main" id="{4F171D42-F1FC-69CC-3F2B-F30FCA8D84D8}"/>
              </a:ext>
            </a:extLst>
          </p:cNvPr>
          <p:cNvSpPr txBox="1"/>
          <p:nvPr/>
        </p:nvSpPr>
        <p:spPr>
          <a:xfrm>
            <a:off x="2884641" y="600459"/>
            <a:ext cx="6322970" cy="5509200"/>
          </a:xfrm>
          <a:prstGeom prst="rect">
            <a:avLst/>
          </a:prstGeom>
          <a:noFill/>
        </p:spPr>
        <p:txBody>
          <a:bodyPr wrap="square" rtlCol="0">
            <a:spAutoFit/>
          </a:bodyPr>
          <a:lstStyle/>
          <a:p>
            <a:pPr algn="just"/>
            <a:r>
              <a:rPr lang="en-US" sz="3200" b="1" u="sng" dirty="0">
                <a:solidFill>
                  <a:srgbClr val="C00000"/>
                </a:solidFill>
                <a:latin typeface="Arial" panose="020B0604020202020204" pitchFamily="34" charset="0"/>
                <a:cs typeface="Arial" panose="020B0604020202020204" pitchFamily="34" charset="0"/>
              </a:rPr>
              <a:t>5 Disasters To Promote Agenda</a:t>
            </a:r>
          </a:p>
          <a:p>
            <a:pPr algn="just"/>
            <a:endParaRPr lang="en-US" sz="32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3200" b="1" dirty="0">
                <a:latin typeface="Arial" panose="020B0604020202020204" pitchFamily="34" charset="0"/>
                <a:cs typeface="Arial" panose="020B0604020202020204" pitchFamily="34" charset="0"/>
              </a:rPr>
              <a:t> Barringer Crater, Arizona </a:t>
            </a:r>
          </a:p>
          <a:p>
            <a:pPr marL="514350" indent="-514350" algn="just">
              <a:buFont typeface="+mj-lt"/>
              <a:buAutoNum type="arabicPeriod"/>
            </a:pPr>
            <a:endParaRPr lang="en-US" sz="32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3200" b="1" dirty="0">
                <a:latin typeface="Arial" panose="020B0604020202020204" pitchFamily="34" charset="0"/>
                <a:cs typeface="Arial" panose="020B0604020202020204" pitchFamily="34" charset="0"/>
              </a:rPr>
              <a:t> BP Oil Spill, 2010</a:t>
            </a:r>
          </a:p>
          <a:p>
            <a:pPr marL="514350" indent="-514350" algn="just">
              <a:buFont typeface="+mj-lt"/>
              <a:buAutoNum type="arabicPeriod"/>
            </a:pPr>
            <a:endParaRPr lang="en-US" sz="32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3200" b="1" dirty="0">
                <a:latin typeface="Arial" panose="020B0604020202020204" pitchFamily="34" charset="0"/>
                <a:cs typeface="Arial" panose="020B0604020202020204" pitchFamily="34" charset="0"/>
              </a:rPr>
              <a:t> Hurricane Katrina, 2005</a:t>
            </a:r>
          </a:p>
          <a:p>
            <a:pPr marL="514350" indent="-514350" algn="just">
              <a:buFont typeface="+mj-lt"/>
              <a:buAutoNum type="arabicPeriod"/>
            </a:pPr>
            <a:endParaRPr lang="en-US" sz="32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3200" b="1" dirty="0">
                <a:latin typeface="Arial" panose="020B0604020202020204" pitchFamily="34" charset="0"/>
                <a:cs typeface="Arial" panose="020B0604020202020204" pitchFamily="34" charset="0"/>
              </a:rPr>
              <a:t> Covid, 2019-2020</a:t>
            </a:r>
          </a:p>
          <a:p>
            <a:pPr marL="514350" indent="-514350" algn="just">
              <a:buFont typeface="+mj-lt"/>
              <a:buAutoNum type="arabicPeriod"/>
            </a:pPr>
            <a:endParaRPr lang="en-US" sz="32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3200" b="1" dirty="0">
                <a:latin typeface="Arial" panose="020B0604020202020204" pitchFamily="34" charset="0"/>
                <a:cs typeface="Arial" panose="020B0604020202020204" pitchFamily="34" charset="0"/>
              </a:rPr>
              <a:t> Wars and Rumors of War</a:t>
            </a:r>
          </a:p>
        </p:txBody>
      </p:sp>
      <p:sp>
        <p:nvSpPr>
          <p:cNvPr id="4" name="Title 1">
            <a:extLst>
              <a:ext uri="{FF2B5EF4-FFF2-40B4-BE49-F238E27FC236}">
                <a16:creationId xmlns:a16="http://schemas.microsoft.com/office/drawing/2014/main" id="{594BD4B0-7169-FC29-F2B6-A62304216CA2}"/>
              </a:ext>
            </a:extLst>
          </p:cNvPr>
          <p:cNvSpPr txBox="1">
            <a:spLocks/>
          </p:cNvSpPr>
          <p:nvPr/>
        </p:nvSpPr>
        <p:spPr>
          <a:xfrm>
            <a:off x="-4834"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“Disasters  ‘R’  Us”</a:t>
            </a:r>
          </a:p>
        </p:txBody>
      </p:sp>
    </p:spTree>
    <p:extLst>
      <p:ext uri="{BB962C8B-B14F-4D97-AF65-F5344CB8AC3E}">
        <p14:creationId xmlns:p14="http://schemas.microsoft.com/office/powerpoint/2010/main" val="30136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0D22E1-4B98-59CD-4EF3-990B6D2562FC}"/>
              </a:ext>
            </a:extLst>
          </p:cNvPr>
          <p:cNvSpPr txBox="1"/>
          <p:nvPr/>
        </p:nvSpPr>
        <p:spPr>
          <a:xfrm>
            <a:off x="-7951" y="603540"/>
            <a:ext cx="12192000"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  </a:t>
            </a:r>
            <a:r>
              <a:rPr lang="en-US" sz="2800" b="1" i="1" dirty="0">
                <a:latin typeface="Arial" panose="020B0604020202020204" pitchFamily="34" charset="0"/>
                <a:cs typeface="Arial" panose="020B0604020202020204" pitchFamily="34" charset="0"/>
              </a:rPr>
              <a:t>And there came out of the smoke </a:t>
            </a:r>
            <a:r>
              <a:rPr lang="en-US" sz="2800" b="1" i="1" dirty="0">
                <a:solidFill>
                  <a:srgbClr val="C00000"/>
                </a:solidFill>
                <a:latin typeface="Arial" panose="020B0604020202020204" pitchFamily="34" charset="0"/>
                <a:cs typeface="Arial" panose="020B0604020202020204" pitchFamily="34" charset="0"/>
              </a:rPr>
              <a:t>locusts</a:t>
            </a:r>
            <a:r>
              <a:rPr lang="en-US" sz="2800" b="1" i="1" dirty="0">
                <a:latin typeface="Arial" panose="020B0604020202020204" pitchFamily="34" charset="0"/>
                <a:cs typeface="Arial" panose="020B0604020202020204" pitchFamily="34" charset="0"/>
              </a:rPr>
              <a:t> upon the earth: and unto them was given power, as the scorpions of the earth have power.</a:t>
            </a:r>
          </a:p>
        </p:txBody>
      </p:sp>
      <p:sp>
        <p:nvSpPr>
          <p:cNvPr id="5" name="TextBox 4">
            <a:extLst>
              <a:ext uri="{FF2B5EF4-FFF2-40B4-BE49-F238E27FC236}">
                <a16:creationId xmlns:a16="http://schemas.microsoft.com/office/drawing/2014/main" id="{39E6A786-39F7-6424-AC4D-63BF4B5976E3}"/>
              </a:ext>
            </a:extLst>
          </p:cNvPr>
          <p:cNvSpPr txBox="1"/>
          <p:nvPr/>
        </p:nvSpPr>
        <p:spPr>
          <a:xfrm>
            <a:off x="2527001" y="3589708"/>
            <a:ext cx="7137999" cy="646331"/>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Why does John say “locusts” ? </a:t>
            </a:r>
          </a:p>
        </p:txBody>
      </p:sp>
    </p:spTree>
    <p:extLst>
      <p:ext uri="{BB962C8B-B14F-4D97-AF65-F5344CB8AC3E}">
        <p14:creationId xmlns:p14="http://schemas.microsoft.com/office/powerpoint/2010/main" val="28781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80963F-7DB6-DF48-DC84-F2BC60E6466B}"/>
              </a:ext>
            </a:extLst>
          </p:cNvPr>
          <p:cNvSpPr>
            <a:spLocks noGrp="1"/>
          </p:cNvSpPr>
          <p:nvPr>
            <p:ph type="sldNum" sz="quarter" idx="10"/>
          </p:nvPr>
        </p:nvSpPr>
        <p:spPr/>
        <p:txBody>
          <a:bodyPr/>
          <a:lstStyle/>
          <a:p>
            <a:fld id="{074AB93A-AEF6-4B2B-8015-AB1375F19FCF}" type="slidenum">
              <a:rPr lang="en-US" smtClean="0"/>
              <a:pPr/>
              <a:t>48</a:t>
            </a:fld>
            <a:endParaRPr lang="en-US"/>
          </a:p>
        </p:txBody>
      </p:sp>
      <p:pic>
        <p:nvPicPr>
          <p:cNvPr id="1026" name="Picture 2">
            <a:extLst>
              <a:ext uri="{FF2B5EF4-FFF2-40B4-BE49-F238E27FC236}">
                <a16:creationId xmlns:a16="http://schemas.microsoft.com/office/drawing/2014/main" id="{E7D39E15-3370-79AE-A057-BD0410FDE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0"/>
            <a:ext cx="1221638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DC6DBF-1755-F1C3-34E0-2D4BEF0E9152}"/>
              </a:ext>
            </a:extLst>
          </p:cNvPr>
          <p:cNvSpPr txBox="1"/>
          <p:nvPr/>
        </p:nvSpPr>
        <p:spPr>
          <a:xfrm>
            <a:off x="-12192" y="6334780"/>
            <a:ext cx="12216384" cy="523220"/>
          </a:xfrm>
          <a:prstGeom prst="rect">
            <a:avLst/>
          </a:prstGeom>
          <a:solidFill>
            <a:schemeClr val="tx1"/>
          </a:solid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Apache helicopters:  A vision of a future war</a:t>
            </a:r>
          </a:p>
        </p:txBody>
      </p:sp>
    </p:spTree>
    <p:extLst>
      <p:ext uri="{BB962C8B-B14F-4D97-AF65-F5344CB8AC3E}">
        <p14:creationId xmlns:p14="http://schemas.microsoft.com/office/powerpoint/2010/main" val="26660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64DF1-42B4-5C2E-134A-712B5D5264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0" y="0"/>
            <a:ext cx="12201939" cy="6858000"/>
          </a:xfrm>
          <a:prstGeom prst="rect">
            <a:avLst/>
          </a:prstGeom>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49</a:t>
            </a:fld>
            <a:endParaRPr lang="en-US"/>
          </a:p>
        </p:txBody>
      </p:sp>
    </p:spTree>
    <p:extLst>
      <p:ext uri="{BB962C8B-B14F-4D97-AF65-F5344CB8AC3E}">
        <p14:creationId xmlns:p14="http://schemas.microsoft.com/office/powerpoint/2010/main" val="241907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8:7-12</a:t>
            </a:r>
          </a:p>
        </p:txBody>
      </p:sp>
      <p:pic>
        <p:nvPicPr>
          <p:cNvPr id="4" name="Picture 4" descr="angel blowing trumpet reversed on transparent background - Signs Of The  Last Days">
            <a:extLst>
              <a:ext uri="{FF2B5EF4-FFF2-40B4-BE49-F238E27FC236}">
                <a16:creationId xmlns:a16="http://schemas.microsoft.com/office/drawing/2014/main" id="{240636D9-87BB-4256-CF1D-ACECC8C9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1932" y="785628"/>
            <a:ext cx="4694265" cy="57554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F433DD-D3DF-DFDF-84CA-3FF8B24699EF}"/>
              </a:ext>
            </a:extLst>
          </p:cNvPr>
          <p:cNvSpPr txBox="1"/>
          <p:nvPr/>
        </p:nvSpPr>
        <p:spPr>
          <a:xfrm>
            <a:off x="4932779" y="785628"/>
            <a:ext cx="6246953" cy="5755422"/>
          </a:xfrm>
          <a:prstGeom prst="rect">
            <a:avLst/>
          </a:prstGeom>
          <a:noFill/>
          <a:ln>
            <a:noFill/>
          </a:ln>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“Trumpet Angels” 1 – 4</a:t>
            </a:r>
          </a:p>
          <a:p>
            <a:endParaRPr lang="en-US" sz="28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#1 -  </a:t>
            </a:r>
            <a:r>
              <a:rPr lang="en-US" sz="2600" b="1" dirty="0">
                <a:solidFill>
                  <a:srgbClr val="C00000"/>
                </a:solidFill>
                <a:latin typeface="Arial" panose="020B0604020202020204" pitchFamily="34" charset="0"/>
                <a:cs typeface="Arial" panose="020B0604020202020204" pitchFamily="34" charset="0"/>
              </a:rPr>
              <a:t>Hail &amp; fire mixed with blood</a:t>
            </a:r>
          </a:p>
          <a:p>
            <a:pPr marL="1188720"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Trees and grass burned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#2 -  </a:t>
            </a:r>
            <a:r>
              <a:rPr lang="en-US" sz="2600" b="1" dirty="0">
                <a:solidFill>
                  <a:srgbClr val="C00000"/>
                </a:solidFill>
                <a:latin typeface="Arial" panose="020B0604020202020204" pitchFamily="34" charset="0"/>
                <a:cs typeface="Arial" panose="020B0604020202020204" pitchFamily="34" charset="0"/>
              </a:rPr>
              <a:t>Burning mountain cast into sea</a:t>
            </a:r>
          </a:p>
          <a:p>
            <a:pPr marL="1188720"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1/3 sea turned to blood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#3 -  </a:t>
            </a:r>
            <a:r>
              <a:rPr lang="en-US" sz="2600" b="1" dirty="0">
                <a:solidFill>
                  <a:srgbClr val="C00000"/>
                </a:solidFill>
                <a:latin typeface="Arial" panose="020B0604020202020204" pitchFamily="34" charset="0"/>
                <a:cs typeface="Arial" panose="020B0604020202020204" pitchFamily="34" charset="0"/>
              </a:rPr>
              <a:t>Great star fell on rivers, fountains</a:t>
            </a:r>
          </a:p>
          <a:p>
            <a:pPr marL="1188720"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Star named “Wormwood”</a:t>
            </a:r>
          </a:p>
          <a:p>
            <a:pPr marL="1188720"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Water became bitter; death</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#4 -  </a:t>
            </a:r>
            <a:r>
              <a:rPr lang="en-US" sz="2600" b="1" dirty="0">
                <a:solidFill>
                  <a:srgbClr val="C00000"/>
                </a:solidFill>
                <a:latin typeface="Arial" panose="020B0604020202020204" pitchFamily="34" charset="0"/>
                <a:cs typeface="Arial" panose="020B0604020202020204" pitchFamily="34" charset="0"/>
              </a:rPr>
              <a:t>Sun, moon, stars darkened</a:t>
            </a:r>
          </a:p>
          <a:p>
            <a:pPr marL="1188720"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1/3 light turned to darkness</a:t>
            </a:r>
          </a:p>
        </p:txBody>
      </p:sp>
    </p:spTree>
    <p:extLst>
      <p:ext uri="{BB962C8B-B14F-4D97-AF65-F5344CB8AC3E}">
        <p14:creationId xmlns:p14="http://schemas.microsoft.com/office/powerpoint/2010/main" val="80459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fade">
                                      <p:cBhvr>
                                        <p:cTn id="34" dur="500"/>
                                        <p:tgtEl>
                                          <p:spTgt spid="5">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9:20-21</a:t>
            </a:r>
          </a:p>
        </p:txBody>
      </p:sp>
      <p:sp>
        <p:nvSpPr>
          <p:cNvPr id="5" name="TextBox 4">
            <a:extLst>
              <a:ext uri="{FF2B5EF4-FFF2-40B4-BE49-F238E27FC236}">
                <a16:creationId xmlns:a16="http://schemas.microsoft.com/office/drawing/2014/main" id="{93EE26F5-2834-5207-6A90-487F81F03AC5}"/>
              </a:ext>
            </a:extLst>
          </p:cNvPr>
          <p:cNvSpPr txBox="1"/>
          <p:nvPr/>
        </p:nvSpPr>
        <p:spPr>
          <a:xfrm>
            <a:off x="-33867" y="603120"/>
            <a:ext cx="12225867" cy="2677656"/>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20  </a:t>
            </a:r>
            <a:r>
              <a:rPr lang="en-US" sz="2800" b="1" i="1" dirty="0">
                <a:latin typeface="Arial" panose="020B0604020202020204" pitchFamily="34" charset="0"/>
                <a:cs typeface="Arial" panose="020B0604020202020204" pitchFamily="34" charset="0"/>
              </a:rPr>
              <a:t>And the rest of the men which were not killed by these plagues yet repented not of the works of their hands, that they </a:t>
            </a:r>
            <a:r>
              <a:rPr lang="en-US" sz="2800" b="1" i="1" dirty="0">
                <a:solidFill>
                  <a:srgbClr val="C00000"/>
                </a:solidFill>
                <a:latin typeface="Arial" panose="020B0604020202020204" pitchFamily="34" charset="0"/>
                <a:cs typeface="Arial" panose="020B0604020202020204" pitchFamily="34" charset="0"/>
              </a:rPr>
              <a:t>should not worship devils [demons], and idols</a:t>
            </a:r>
            <a:r>
              <a:rPr lang="en-US" sz="2800" b="1" i="1" dirty="0">
                <a:latin typeface="Arial" panose="020B0604020202020204" pitchFamily="34" charset="0"/>
                <a:cs typeface="Arial" panose="020B0604020202020204" pitchFamily="34" charset="0"/>
              </a:rPr>
              <a:t> of gold, and silver, and brass, and stone, and of wood: which neither can see, nor hear, nor walk:</a:t>
            </a:r>
          </a:p>
          <a:p>
            <a:pPr algn="just"/>
            <a:r>
              <a:rPr lang="en-US" sz="2800" b="1" baseline="30000" dirty="0">
                <a:solidFill>
                  <a:srgbClr val="C00000"/>
                </a:solidFill>
                <a:latin typeface="Arial" panose="020B0604020202020204" pitchFamily="34" charset="0"/>
                <a:cs typeface="Arial" panose="020B0604020202020204" pitchFamily="34" charset="0"/>
              </a:rPr>
              <a:t>21  </a:t>
            </a:r>
            <a:r>
              <a:rPr lang="en-US" sz="2800" b="1" i="1" dirty="0">
                <a:latin typeface="Arial" panose="020B0604020202020204" pitchFamily="34" charset="0"/>
                <a:cs typeface="Arial" panose="020B0604020202020204" pitchFamily="34" charset="0"/>
              </a:rPr>
              <a:t>Neither repented they of their </a:t>
            </a:r>
            <a:r>
              <a:rPr lang="en-US" sz="2800" b="1" i="1" dirty="0">
                <a:solidFill>
                  <a:srgbClr val="C00000"/>
                </a:solidFill>
                <a:latin typeface="Arial" panose="020B0604020202020204" pitchFamily="34" charset="0"/>
                <a:cs typeface="Arial" panose="020B0604020202020204" pitchFamily="34" charset="0"/>
              </a:rPr>
              <a:t>murders</a:t>
            </a:r>
            <a:r>
              <a:rPr lang="en-US" sz="2800" b="1" i="1" dirty="0">
                <a:latin typeface="Arial" panose="020B0604020202020204" pitchFamily="34" charset="0"/>
                <a:cs typeface="Arial" panose="020B0604020202020204" pitchFamily="34" charset="0"/>
              </a:rPr>
              <a:t>, nor of their </a:t>
            </a:r>
            <a:r>
              <a:rPr lang="en-US" sz="2800" b="1" i="1" dirty="0">
                <a:solidFill>
                  <a:srgbClr val="C00000"/>
                </a:solidFill>
                <a:latin typeface="Arial" panose="020B0604020202020204" pitchFamily="34" charset="0"/>
                <a:cs typeface="Arial" panose="020B0604020202020204" pitchFamily="34" charset="0"/>
              </a:rPr>
              <a:t>sorceries</a:t>
            </a:r>
            <a:r>
              <a:rPr lang="en-US" sz="2800" b="1" i="1" dirty="0">
                <a:latin typeface="Arial" panose="020B0604020202020204" pitchFamily="34" charset="0"/>
                <a:cs typeface="Arial" panose="020B0604020202020204" pitchFamily="34" charset="0"/>
              </a:rPr>
              <a:t>, nor of their </a:t>
            </a:r>
            <a:r>
              <a:rPr lang="en-US" sz="2800" b="1" i="1" dirty="0">
                <a:solidFill>
                  <a:srgbClr val="C00000"/>
                </a:solidFill>
                <a:latin typeface="Arial" panose="020B0604020202020204" pitchFamily="34" charset="0"/>
                <a:cs typeface="Arial" panose="020B0604020202020204" pitchFamily="34" charset="0"/>
              </a:rPr>
              <a:t>fornication</a:t>
            </a:r>
            <a:r>
              <a:rPr lang="en-US" sz="2800" b="1" i="1" dirty="0">
                <a:latin typeface="Arial" panose="020B0604020202020204" pitchFamily="34" charset="0"/>
                <a:cs typeface="Arial" panose="020B0604020202020204" pitchFamily="34" charset="0"/>
              </a:rPr>
              <a:t>, nor of their </a:t>
            </a:r>
            <a:r>
              <a:rPr lang="en-US" sz="2800" b="1" i="1" dirty="0">
                <a:solidFill>
                  <a:srgbClr val="C00000"/>
                </a:solidFill>
                <a:latin typeface="Arial" panose="020B0604020202020204" pitchFamily="34" charset="0"/>
                <a:cs typeface="Arial" panose="020B0604020202020204" pitchFamily="34" charset="0"/>
              </a:rPr>
              <a:t>thefts</a:t>
            </a:r>
            <a:r>
              <a:rPr lang="en-US" sz="2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796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79EDF-8180-FDEC-FC13-E2155F0A72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97D19-AA08-698F-8B1B-BC51E0D22805}"/>
              </a:ext>
            </a:extLst>
          </p:cNvPr>
          <p:cNvSpPr>
            <a:spLocks noGrp="1"/>
          </p:cNvSpPr>
          <p:nvPr>
            <p:ph type="sldNum" sz="quarter" idx="10"/>
          </p:nvPr>
        </p:nvSpPr>
        <p:spPr/>
        <p:txBody>
          <a:bodyPr/>
          <a:lstStyle/>
          <a:p>
            <a:fld id="{074AB93A-AEF6-4B2B-8015-AB1375F19FCF}" type="slidenum">
              <a:rPr lang="en-US" smtClean="0"/>
              <a:pPr/>
              <a:t>51</a:t>
            </a:fld>
            <a:endParaRPr lang="en-US"/>
          </a:p>
        </p:txBody>
      </p:sp>
      <p:sp>
        <p:nvSpPr>
          <p:cNvPr id="3" name="Title 1">
            <a:extLst>
              <a:ext uri="{FF2B5EF4-FFF2-40B4-BE49-F238E27FC236}">
                <a16:creationId xmlns:a16="http://schemas.microsoft.com/office/drawing/2014/main" id="{AA0E96C5-D399-4AEA-18D9-5CC31CE83FCC}"/>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9:20-21</a:t>
            </a:r>
          </a:p>
        </p:txBody>
      </p:sp>
      <p:sp>
        <p:nvSpPr>
          <p:cNvPr id="6" name="TextBox 5">
            <a:extLst>
              <a:ext uri="{FF2B5EF4-FFF2-40B4-BE49-F238E27FC236}">
                <a16:creationId xmlns:a16="http://schemas.microsoft.com/office/drawing/2014/main" id="{EC85A97E-FC3A-FE5C-A34A-29BA5795F024}"/>
              </a:ext>
            </a:extLst>
          </p:cNvPr>
          <p:cNvSpPr txBox="1"/>
          <p:nvPr/>
        </p:nvSpPr>
        <p:spPr>
          <a:xfrm>
            <a:off x="615428" y="629021"/>
            <a:ext cx="10878910" cy="5693866"/>
          </a:xfrm>
          <a:prstGeom prst="rect">
            <a:avLst/>
          </a:prstGeom>
          <a:noFill/>
        </p:spPr>
        <p:txBody>
          <a:bodyPr wrap="square" rtlCol="0">
            <a:spAutoFit/>
          </a:bodyPr>
          <a:lstStyle/>
          <a:p>
            <a:pPr marL="274320" indent="-274320">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Worship demons and idols</a:t>
            </a:r>
          </a:p>
          <a:p>
            <a:pPr marL="914400" lvl="1"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Vesuvius - annual day Vulcan worshipped (god of </a:t>
            </a:r>
            <a:r>
              <a:rPr lang="en-US" sz="2600" b="1" dirty="0" err="1">
                <a:latin typeface="Arial" panose="020B0604020202020204" pitchFamily="34" charset="0"/>
                <a:cs typeface="Arial" panose="020B0604020202020204" pitchFamily="34" charset="0"/>
              </a:rPr>
              <a:t>iron,fire</a:t>
            </a:r>
            <a:r>
              <a:rPr lang="en-US" sz="2600" b="1" dirty="0">
                <a:latin typeface="Arial" panose="020B0604020202020204" pitchFamily="34" charset="0"/>
                <a:cs typeface="Arial" panose="020B0604020202020204" pitchFamily="34" charset="0"/>
              </a:rPr>
              <a:t>)</a:t>
            </a:r>
          </a:p>
          <a:p>
            <a:pPr marL="274320" indent="-274320">
              <a:buFont typeface="Arial" panose="020B0604020202020204" pitchFamily="34" charset="0"/>
              <a:buChar char="•"/>
            </a:pPr>
            <a:endParaRPr lang="en-US" sz="2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Murders</a:t>
            </a:r>
          </a:p>
          <a:p>
            <a:pPr marL="914400" lvl="1"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Miniature Roman colosseum in Pompeii</a:t>
            </a:r>
          </a:p>
          <a:p>
            <a:pPr marL="274320" indent="-274320">
              <a:buFont typeface="Arial" panose="020B0604020202020204" pitchFamily="34" charset="0"/>
              <a:buChar char="•"/>
            </a:pPr>
            <a:endParaRPr lang="en-US" sz="2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Sorceries</a:t>
            </a:r>
          </a:p>
          <a:p>
            <a:pPr marL="914400" lvl="1" indent="-457200">
              <a:buFont typeface="Wingdings" panose="05000000000000000000" pitchFamily="2" charset="2"/>
              <a:buChar char="ü"/>
            </a:pPr>
            <a:r>
              <a:rPr lang="en-US" sz="2600" b="1" dirty="0">
                <a:solidFill>
                  <a:srgbClr val="000000"/>
                </a:solidFill>
                <a:latin typeface="Arial" panose="020B0604020202020204" pitchFamily="34" charset="0"/>
                <a:cs typeface="Arial" panose="020B0604020202020204" pitchFamily="34" charset="0"/>
              </a:rPr>
              <a:t>Magic, invoking evil spirits, very superstitious society, omens</a:t>
            </a:r>
          </a:p>
          <a:p>
            <a:pPr marL="274320" indent="-274320">
              <a:buFont typeface="Arial" panose="020B0604020202020204" pitchFamily="34" charset="0"/>
              <a:buChar char="•"/>
            </a:pPr>
            <a:endParaRPr lang="en-US" sz="2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Fornication  (literal)</a:t>
            </a:r>
          </a:p>
          <a:p>
            <a:pPr marL="914400" lvl="1"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Very promiscuous</a:t>
            </a:r>
          </a:p>
          <a:p>
            <a:pPr marL="274320" indent="-274320">
              <a:buFont typeface="Arial" panose="020B0604020202020204" pitchFamily="34" charset="0"/>
              <a:buChar char="•"/>
            </a:pPr>
            <a:endParaRPr lang="en-US" sz="2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Thefts</a:t>
            </a:r>
          </a:p>
          <a:p>
            <a:pPr marL="914400" lvl="1"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Slaves – “theft of souls and bodies of men” (Rev. 18:13)</a:t>
            </a:r>
          </a:p>
        </p:txBody>
      </p:sp>
    </p:spTree>
    <p:extLst>
      <p:ext uri="{BB962C8B-B14F-4D97-AF65-F5344CB8AC3E}">
        <p14:creationId xmlns:p14="http://schemas.microsoft.com/office/powerpoint/2010/main" val="5611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animEffect transition="in" filter="fade">
                                      <p:cBhvr>
                                        <p:cTn id="39" dur="500"/>
                                        <p:tgtEl>
                                          <p:spTgt spid="6">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3" end="13"/>
                                            </p:txEl>
                                          </p:spTgt>
                                        </p:tgtEl>
                                        <p:attrNameLst>
                                          <p:attrName>style.visibility</p:attrName>
                                        </p:attrNameLst>
                                      </p:cBhvr>
                                      <p:to>
                                        <p:strVal val="visible"/>
                                      </p:to>
                                    </p:set>
                                    <p:animEffect transition="in" filter="fade">
                                      <p:cBhvr>
                                        <p:cTn id="4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8:13</a:t>
            </a:r>
          </a:p>
        </p:txBody>
      </p:sp>
      <p:sp>
        <p:nvSpPr>
          <p:cNvPr id="4" name="TextBox 3">
            <a:extLst>
              <a:ext uri="{FF2B5EF4-FFF2-40B4-BE49-F238E27FC236}">
                <a16:creationId xmlns:a16="http://schemas.microsoft.com/office/drawing/2014/main" id="{8A5FA727-089F-AE0A-6539-56467B319650}"/>
              </a:ext>
            </a:extLst>
          </p:cNvPr>
          <p:cNvSpPr txBox="1"/>
          <p:nvPr/>
        </p:nvSpPr>
        <p:spPr>
          <a:xfrm>
            <a:off x="2115300" y="3215903"/>
            <a:ext cx="7879167" cy="2246769"/>
          </a:xfrm>
          <a:prstGeom prst="rect">
            <a:avLst/>
          </a:prstGeom>
          <a:noFill/>
        </p:spPr>
        <p:txBody>
          <a:bodyPr wrap="square">
            <a:spAutoFit/>
          </a:bodyPr>
          <a:lstStyle/>
          <a:p>
            <a:pPr marL="18288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ἀετοῦ</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hlinkClick r:id="rId3" tooltip="aetou: An eagle, bird of prey. From the same as aer; an eagle.">
                  <a:extLst>
                    <a:ext uri="{A12FA001-AC4F-418D-AE19-62706E023703}">
                      <ahyp:hlinkClr xmlns:ahyp="http://schemas.microsoft.com/office/drawing/2018/hyperlinkcolor" val="tx"/>
                    </a:ext>
                  </a:extLst>
                </a:hlinkClick>
              </a:rPr>
              <a:t>aetou</a:t>
            </a:r>
            <a:r>
              <a:rPr lang="en-US" sz="2800" b="1" dirty="0">
                <a:latin typeface="Arial" panose="020B0604020202020204" pitchFamily="34" charset="0"/>
                <a:cs typeface="Arial" panose="020B0604020202020204" pitchFamily="34" charset="0"/>
              </a:rPr>
              <a:t>) - eagle, not angel</a:t>
            </a:r>
          </a:p>
          <a:p>
            <a:pPr marL="18288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18288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Angel laments for people still alive on earth</a:t>
            </a:r>
          </a:p>
          <a:p>
            <a:pPr marL="18288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18288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More punishments are coming . . . </a:t>
            </a:r>
          </a:p>
        </p:txBody>
      </p:sp>
      <p:sp>
        <p:nvSpPr>
          <p:cNvPr id="5" name="TextBox 4">
            <a:extLst>
              <a:ext uri="{FF2B5EF4-FFF2-40B4-BE49-F238E27FC236}">
                <a16:creationId xmlns:a16="http://schemas.microsoft.com/office/drawing/2014/main" id="{83E7D1FC-C7B3-C74B-2755-FBE777728470}"/>
              </a:ext>
            </a:extLst>
          </p:cNvPr>
          <p:cNvSpPr txBox="1"/>
          <p:nvPr/>
        </p:nvSpPr>
        <p:spPr>
          <a:xfrm>
            <a:off x="0" y="608213"/>
            <a:ext cx="12198946"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13  </a:t>
            </a:r>
            <a:r>
              <a:rPr lang="en-US" sz="2800" b="1" i="1" dirty="0">
                <a:latin typeface="Arial" panose="020B0604020202020204" pitchFamily="34" charset="0"/>
                <a:cs typeface="Arial" panose="020B0604020202020204" pitchFamily="34" charset="0"/>
              </a:rPr>
              <a:t>And I beheld, and heard an angel [</a:t>
            </a:r>
            <a:r>
              <a:rPr lang="en-US" sz="2800" b="1" i="1" dirty="0">
                <a:solidFill>
                  <a:srgbClr val="C00000"/>
                </a:solidFill>
                <a:latin typeface="Arial" panose="020B0604020202020204" pitchFamily="34" charset="0"/>
                <a:cs typeface="Arial" panose="020B0604020202020204" pitchFamily="34" charset="0"/>
              </a:rPr>
              <a:t>eagle</a:t>
            </a:r>
            <a:r>
              <a:rPr lang="en-US" sz="2800" b="1" i="1" dirty="0">
                <a:latin typeface="Arial" panose="020B0604020202020204" pitchFamily="34" charset="0"/>
                <a:cs typeface="Arial" panose="020B0604020202020204" pitchFamily="34" charset="0"/>
              </a:rPr>
              <a:t>] flying through the </a:t>
            </a:r>
            <a:r>
              <a:rPr lang="en-US" sz="2800" b="1" i="1" dirty="0">
                <a:solidFill>
                  <a:srgbClr val="C00000"/>
                </a:solidFill>
                <a:latin typeface="Arial" panose="020B0604020202020204" pitchFamily="34" charset="0"/>
                <a:cs typeface="Arial" panose="020B0604020202020204" pitchFamily="34" charset="0"/>
              </a:rPr>
              <a:t>midst of heaven</a:t>
            </a:r>
            <a:r>
              <a:rPr lang="en-US" sz="2800" b="1" i="1" dirty="0">
                <a:latin typeface="Arial" panose="020B0604020202020204" pitchFamily="34" charset="0"/>
                <a:cs typeface="Arial" panose="020B0604020202020204" pitchFamily="34" charset="0"/>
              </a:rPr>
              <a:t>, saying with a loud voice, Woe, woe, woe, to the inhabiters of the earth by reason of the other voices of the trumpet of the three angels, which are yet to sound!</a:t>
            </a:r>
          </a:p>
        </p:txBody>
      </p:sp>
    </p:spTree>
    <p:extLst>
      <p:ext uri="{BB962C8B-B14F-4D97-AF65-F5344CB8AC3E}">
        <p14:creationId xmlns:p14="http://schemas.microsoft.com/office/powerpoint/2010/main" val="5552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68636-6D3F-D516-53CD-EF9216ACF0B1}"/>
              </a:ext>
            </a:extLst>
          </p:cNvPr>
          <p:cNvSpPr/>
          <p:nvPr/>
        </p:nvSpPr>
        <p:spPr>
          <a:xfrm>
            <a:off x="-8792" y="-2540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F0C4087-5BF4-2684-ADA8-3922D97A076D}"/>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5" name="TextBox 4">
            <a:extLst>
              <a:ext uri="{FF2B5EF4-FFF2-40B4-BE49-F238E27FC236}">
                <a16:creationId xmlns:a16="http://schemas.microsoft.com/office/drawing/2014/main" id="{92550E78-0915-1CED-DF19-D2A7350441E5}"/>
              </a:ext>
            </a:extLst>
          </p:cNvPr>
          <p:cNvSpPr txBox="1"/>
          <p:nvPr/>
        </p:nvSpPr>
        <p:spPr>
          <a:xfrm>
            <a:off x="2056656" y="2638356"/>
            <a:ext cx="8078686"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9</a:t>
            </a:r>
          </a:p>
        </p:txBody>
      </p:sp>
    </p:spTree>
    <p:extLst>
      <p:ext uri="{BB962C8B-B14F-4D97-AF65-F5344CB8AC3E}">
        <p14:creationId xmlns:p14="http://schemas.microsoft.com/office/powerpoint/2010/main" val="22342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9:1; 13</a:t>
            </a:r>
          </a:p>
        </p:txBody>
      </p:sp>
      <p:sp>
        <p:nvSpPr>
          <p:cNvPr id="5" name="TextBox 4">
            <a:extLst>
              <a:ext uri="{FF2B5EF4-FFF2-40B4-BE49-F238E27FC236}">
                <a16:creationId xmlns:a16="http://schemas.microsoft.com/office/drawing/2014/main" id="{365366CA-AF58-FD4D-5121-F2F4A2970FA6}"/>
              </a:ext>
            </a:extLst>
          </p:cNvPr>
          <p:cNvSpPr txBox="1"/>
          <p:nvPr/>
        </p:nvSpPr>
        <p:spPr>
          <a:xfrm>
            <a:off x="4957780" y="785628"/>
            <a:ext cx="6246953" cy="4893647"/>
          </a:xfrm>
          <a:prstGeom prst="rect">
            <a:avLst/>
          </a:prstGeom>
          <a:noFill/>
          <a:ln>
            <a:noFill/>
          </a:ln>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“Trumpet Angels” 5 - 7</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#5 -  </a:t>
            </a:r>
            <a:r>
              <a:rPr lang="en-US" sz="2800" b="1" dirty="0">
                <a:solidFill>
                  <a:srgbClr val="C00000"/>
                </a:solidFill>
                <a:latin typeface="Arial" panose="020B0604020202020204" pitchFamily="34" charset="0"/>
                <a:cs typeface="Arial" panose="020B0604020202020204" pitchFamily="34" charset="0"/>
              </a:rPr>
              <a:t>Star fall from the heavens</a:t>
            </a:r>
          </a:p>
          <a:p>
            <a:pPr marL="1188720" lvl="3"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Keys to bottomless pit</a:t>
            </a:r>
          </a:p>
          <a:p>
            <a:pPr marL="1188720" lvl="3"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Free demons for battle</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#6 -  </a:t>
            </a:r>
            <a:r>
              <a:rPr lang="en-US" sz="2800" b="1" dirty="0">
                <a:solidFill>
                  <a:srgbClr val="C00000"/>
                </a:solidFill>
                <a:latin typeface="Arial" panose="020B0604020202020204" pitchFamily="34" charset="0"/>
                <a:cs typeface="Arial" panose="020B0604020202020204" pitchFamily="34" charset="0"/>
              </a:rPr>
              <a:t>Armies gather to make war</a:t>
            </a:r>
          </a:p>
          <a:p>
            <a:pPr marL="1188720" lvl="3"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1/3 men were killed</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#7 -  </a:t>
            </a:r>
            <a:r>
              <a:rPr lang="en-US" sz="2800" b="1" dirty="0">
                <a:solidFill>
                  <a:srgbClr val="0070C0"/>
                </a:solidFill>
                <a:latin typeface="Arial" panose="020B0604020202020204" pitchFamily="34" charset="0"/>
                <a:cs typeface="Arial" panose="020B0604020202020204" pitchFamily="34" charset="0"/>
              </a:rPr>
              <a:t>Kingdom proclaimed</a:t>
            </a:r>
          </a:p>
          <a:p>
            <a:pPr marL="1188720" lvl="3" indent="-457200">
              <a:buFont typeface="Wingdings" panose="05000000000000000000" pitchFamily="2" charset="2"/>
              <a:buChar char="Ø"/>
            </a:pPr>
            <a:r>
              <a:rPr lang="en-US" sz="2800" b="1" dirty="0">
                <a:solidFill>
                  <a:srgbClr val="00206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Revelation 11</a:t>
            </a:r>
          </a:p>
        </p:txBody>
      </p:sp>
      <p:pic>
        <p:nvPicPr>
          <p:cNvPr id="12" name="Picture 4" descr="angel blowing trumpet reversed on transparent background - Signs Of The  Last Days">
            <a:extLst>
              <a:ext uri="{FF2B5EF4-FFF2-40B4-BE49-F238E27FC236}">
                <a16:creationId xmlns:a16="http://schemas.microsoft.com/office/drawing/2014/main" id="{194C1339-5722-56F4-6AB0-CBFCF0977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1932" y="785628"/>
            <a:ext cx="4694265" cy="5755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9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8 , 9</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E7A2B3-9BB5-C742-CE08-E1C77274D707}"/>
              </a:ext>
            </a:extLst>
          </p:cNvPr>
          <p:cNvSpPr txBox="1"/>
          <p:nvPr/>
        </p:nvSpPr>
        <p:spPr>
          <a:xfrm>
            <a:off x="5296979" y="620116"/>
            <a:ext cx="5517754" cy="6093976"/>
          </a:xfrm>
          <a:prstGeom prst="rect">
            <a:avLst/>
          </a:prstGeom>
          <a:noFill/>
          <a:ln>
            <a:noFill/>
          </a:ln>
        </p:spPr>
        <p:txBody>
          <a:bodyPr wrap="square" rtlCol="0">
            <a:spAutoFit/>
          </a:bodyPr>
          <a:lstStyle/>
          <a:p>
            <a:pPr algn="ctr"/>
            <a:r>
              <a:rPr lang="en-US" sz="2600" b="1" dirty="0">
                <a:solidFill>
                  <a:srgbClr val="C00000"/>
                </a:solidFill>
                <a:latin typeface="Arial" panose="020B0604020202020204" pitchFamily="34" charset="0"/>
                <a:cs typeface="Arial" panose="020B0604020202020204" pitchFamily="34" charset="0"/>
              </a:rPr>
              <a:t>“Trumpet Angels” 1 – 7</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#1 - Trees and grass burned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#2 - Mountain cast into sea</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#3 - Water became bitter; death</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#4 - Sun, moon, stars darkened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#5 - Bottomless pit unlocked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#6 - Armies gather to make war</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#7 - </a:t>
            </a:r>
            <a:r>
              <a:rPr lang="en-US" sz="2600" b="1" dirty="0">
                <a:solidFill>
                  <a:srgbClr val="0070C0"/>
                </a:solidFill>
                <a:latin typeface="Arial" panose="020B0604020202020204" pitchFamily="34" charset="0"/>
                <a:cs typeface="Arial" panose="020B0604020202020204" pitchFamily="34" charset="0"/>
              </a:rPr>
              <a:t>Kingdom proclaimed </a:t>
            </a:r>
            <a:r>
              <a:rPr lang="en-US" sz="2600" b="1" dirty="0">
                <a:latin typeface="Arial" panose="020B0604020202020204" pitchFamily="34" charset="0"/>
                <a:cs typeface="Arial" panose="020B0604020202020204" pitchFamily="34" charset="0"/>
              </a:rPr>
              <a:t>(Rev 11)</a:t>
            </a:r>
          </a:p>
        </p:txBody>
      </p:sp>
      <p:sp>
        <p:nvSpPr>
          <p:cNvPr id="10" name="Rectangle 9">
            <a:extLst>
              <a:ext uri="{FF2B5EF4-FFF2-40B4-BE49-F238E27FC236}">
                <a16:creationId xmlns:a16="http://schemas.microsoft.com/office/drawing/2014/main" id="{A20F4AD4-AC05-8CAB-8946-44EAF3A434ED}"/>
              </a:ext>
            </a:extLst>
          </p:cNvPr>
          <p:cNvSpPr/>
          <p:nvPr/>
        </p:nvSpPr>
        <p:spPr>
          <a:xfrm>
            <a:off x="5366074" y="4419712"/>
            <a:ext cx="539496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1E9CD2-45D4-FEA9-7E6D-C31A0649896A}"/>
              </a:ext>
            </a:extLst>
          </p:cNvPr>
          <p:cNvSpPr txBox="1"/>
          <p:nvPr/>
        </p:nvSpPr>
        <p:spPr>
          <a:xfrm>
            <a:off x="3174590" y="1411523"/>
            <a:ext cx="2027612"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Vegetation</a:t>
            </a:r>
          </a:p>
        </p:txBody>
      </p:sp>
      <p:sp>
        <p:nvSpPr>
          <p:cNvPr id="7" name="TextBox 6">
            <a:extLst>
              <a:ext uri="{FF2B5EF4-FFF2-40B4-BE49-F238E27FC236}">
                <a16:creationId xmlns:a16="http://schemas.microsoft.com/office/drawing/2014/main" id="{356E568A-BBD9-0464-EA8D-E864645645AE}"/>
              </a:ext>
            </a:extLst>
          </p:cNvPr>
          <p:cNvSpPr txBox="1"/>
          <p:nvPr/>
        </p:nvSpPr>
        <p:spPr>
          <a:xfrm>
            <a:off x="4095895" y="2203213"/>
            <a:ext cx="1106307"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Land</a:t>
            </a:r>
          </a:p>
        </p:txBody>
      </p:sp>
      <p:sp>
        <p:nvSpPr>
          <p:cNvPr id="8" name="TextBox 7">
            <a:extLst>
              <a:ext uri="{FF2B5EF4-FFF2-40B4-BE49-F238E27FC236}">
                <a16:creationId xmlns:a16="http://schemas.microsoft.com/office/drawing/2014/main" id="{6786DD73-C0F5-0F23-BAA3-C506B4717449}"/>
              </a:ext>
            </a:extLst>
          </p:cNvPr>
          <p:cNvSpPr txBox="1"/>
          <p:nvPr/>
        </p:nvSpPr>
        <p:spPr>
          <a:xfrm>
            <a:off x="3830424" y="2994903"/>
            <a:ext cx="1371778"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Waters</a:t>
            </a:r>
          </a:p>
        </p:txBody>
      </p:sp>
      <p:sp>
        <p:nvSpPr>
          <p:cNvPr id="9" name="TextBox 8">
            <a:extLst>
              <a:ext uri="{FF2B5EF4-FFF2-40B4-BE49-F238E27FC236}">
                <a16:creationId xmlns:a16="http://schemas.microsoft.com/office/drawing/2014/main" id="{0477C34F-DB4B-B50F-E268-0DD477693BB7}"/>
              </a:ext>
            </a:extLst>
          </p:cNvPr>
          <p:cNvSpPr txBox="1"/>
          <p:nvPr/>
        </p:nvSpPr>
        <p:spPr>
          <a:xfrm>
            <a:off x="3515790" y="3786593"/>
            <a:ext cx="1686412"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Heavens</a:t>
            </a:r>
          </a:p>
        </p:txBody>
      </p:sp>
      <p:sp>
        <p:nvSpPr>
          <p:cNvPr id="11" name="TextBox 10">
            <a:extLst>
              <a:ext uri="{FF2B5EF4-FFF2-40B4-BE49-F238E27FC236}">
                <a16:creationId xmlns:a16="http://schemas.microsoft.com/office/drawing/2014/main" id="{BCD3D1B9-78CC-042C-B55E-68171BB5A8FB}"/>
              </a:ext>
            </a:extLst>
          </p:cNvPr>
          <p:cNvSpPr txBox="1"/>
          <p:nvPr/>
        </p:nvSpPr>
        <p:spPr>
          <a:xfrm>
            <a:off x="1148080" y="4578283"/>
            <a:ext cx="4054122"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Evil gathers its forces</a:t>
            </a:r>
          </a:p>
        </p:txBody>
      </p:sp>
      <p:sp>
        <p:nvSpPr>
          <p:cNvPr id="12" name="TextBox 11">
            <a:extLst>
              <a:ext uri="{FF2B5EF4-FFF2-40B4-BE49-F238E27FC236}">
                <a16:creationId xmlns:a16="http://schemas.microsoft.com/office/drawing/2014/main" id="{47D780A4-7556-3119-7746-E2B660BE95B3}"/>
              </a:ext>
            </a:extLst>
          </p:cNvPr>
          <p:cNvSpPr txBox="1"/>
          <p:nvPr/>
        </p:nvSpPr>
        <p:spPr>
          <a:xfrm>
            <a:off x="1904999" y="5369973"/>
            <a:ext cx="3297203" cy="52322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800" b="1" dirty="0">
                <a:solidFill>
                  <a:srgbClr val="C00000"/>
                </a:solidFill>
                <a:latin typeface="Arial" panose="020B0604020202020204" pitchFamily="34" charset="0"/>
                <a:ea typeface="Calibri" pitchFamily="34" charset="0"/>
                <a:cs typeface="Arial" pitchFamily="34" charset="0"/>
              </a:rPr>
              <a:t>Army slaying </a:t>
            </a: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evil</a:t>
            </a:r>
          </a:p>
        </p:txBody>
      </p:sp>
      <p:sp>
        <p:nvSpPr>
          <p:cNvPr id="13" name="TextBox 12">
            <a:extLst>
              <a:ext uri="{FF2B5EF4-FFF2-40B4-BE49-F238E27FC236}">
                <a16:creationId xmlns:a16="http://schemas.microsoft.com/office/drawing/2014/main" id="{69B2041E-6C05-2794-87E7-D3B54CB8D5C6}"/>
              </a:ext>
            </a:extLst>
          </p:cNvPr>
          <p:cNvSpPr txBox="1"/>
          <p:nvPr/>
        </p:nvSpPr>
        <p:spPr>
          <a:xfrm>
            <a:off x="3446761" y="6161662"/>
            <a:ext cx="1755441" cy="523220"/>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Kingdom</a:t>
            </a:r>
          </a:p>
        </p:txBody>
      </p:sp>
      <p:pic>
        <p:nvPicPr>
          <p:cNvPr id="21" name="Picture 4" descr="angel blowing trumpet reversed on transparent background - Signs Of The  Last Days">
            <a:extLst>
              <a:ext uri="{FF2B5EF4-FFF2-40B4-BE49-F238E27FC236}">
                <a16:creationId xmlns:a16="http://schemas.microsoft.com/office/drawing/2014/main" id="{7900E4F6-F574-CA75-94B3-E96CCBA8F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1932" y="785628"/>
            <a:ext cx="4694265" cy="57554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487978-D050-F6A0-D4B7-E4C2A0197BA5}"/>
              </a:ext>
            </a:extLst>
          </p:cNvPr>
          <p:cNvSpPr txBox="1"/>
          <p:nvPr/>
        </p:nvSpPr>
        <p:spPr>
          <a:xfrm rot="2878173">
            <a:off x="9726351" y="2372490"/>
            <a:ext cx="2360925" cy="707886"/>
          </a:xfrm>
          <a:prstGeom prst="rect">
            <a:avLst/>
          </a:prstGeom>
          <a:noFill/>
        </p:spPr>
        <p:txBody>
          <a:bodyPr wrap="square">
            <a:spAutoFit/>
          </a:bodyPr>
          <a:lstStyle/>
          <a:p>
            <a:pPr marL="0" lvl="1"/>
            <a:r>
              <a:rPr lang="en-US" sz="4000" b="1" dirty="0">
                <a:latin typeface="Arial" panose="020B0604020202020204" pitchFamily="34" charset="0"/>
                <a:cs typeface="Arial" panose="020B0604020202020204" pitchFamily="34" charset="0"/>
              </a:rPr>
              <a:t>Pattern?</a:t>
            </a:r>
          </a:p>
        </p:txBody>
      </p:sp>
    </p:spTree>
    <p:extLst>
      <p:ext uri="{BB962C8B-B14F-4D97-AF65-F5344CB8AC3E}">
        <p14:creationId xmlns:p14="http://schemas.microsoft.com/office/powerpoint/2010/main" val="2949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500"/>
                                        <p:tgtEl>
                                          <p:spTgt spid="5">
                                            <p:txEl>
                                              <p:pRg st="10" end="1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Effect transition="in" filter="fade">
                                      <p:cBhvr>
                                        <p:cTn id="27" dur="500"/>
                                        <p:tgtEl>
                                          <p:spTgt spid="5">
                                            <p:txEl>
                                              <p:pRg st="12" end="1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animEffect transition="in" filter="fade">
                                      <p:cBhvr>
                                        <p:cTn id="31" dur="500"/>
                                        <p:tgtEl>
                                          <p:spTgt spid="5">
                                            <p:txEl>
                                              <p:pRg st="14" end="1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6984</TotalTime>
  <Words>5626</Words>
  <Application>Microsoft Office PowerPoint</Application>
  <PresentationFormat>Widescreen</PresentationFormat>
  <Paragraphs>673</Paragraphs>
  <Slides>51</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51</vt:i4>
      </vt:variant>
    </vt:vector>
  </HeadingPairs>
  <TitlesOfParts>
    <vt:vector size="65" baseType="lpstr">
      <vt:lpstr>Arial</vt:lpstr>
      <vt:lpstr>Arial</vt:lpstr>
      <vt:lpstr>Arial Rounded MT Bold</vt:lpstr>
      <vt:lpstr>Calibri</vt:lpstr>
      <vt:lpstr>Cambria</vt:lpstr>
      <vt:lpstr>Courier New</vt:lpstr>
      <vt:lpstr>Helvetica Neue</vt:lpstr>
      <vt:lpstr>Roboto</vt:lpstr>
      <vt:lpstr>Roboto Condensed</vt:lpstr>
      <vt:lpstr>Source Sans Pro</vt:lpstr>
      <vt:lpstr>Source Serif Pro</vt:lpstr>
      <vt:lpstr>var(--spl-font-family-sans-serif-primary)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1615</cp:revision>
  <dcterms:created xsi:type="dcterms:W3CDTF">2017-05-11T18:36:00Z</dcterms:created>
  <dcterms:modified xsi:type="dcterms:W3CDTF">2024-03-11T20:01:45Z</dcterms:modified>
</cp:coreProperties>
</file>